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40" r:id="rId5"/>
    <p:sldId id="432" r:id="rId6"/>
    <p:sldId id="447" r:id="rId7"/>
    <p:sldId id="483" r:id="rId8"/>
    <p:sldId id="435" r:id="rId9"/>
    <p:sldId id="465" r:id="rId10"/>
    <p:sldId id="484" r:id="rId11"/>
    <p:sldId id="485" r:id="rId12"/>
    <p:sldId id="489" r:id="rId13"/>
    <p:sldId id="486" r:id="rId14"/>
    <p:sldId id="476" r:id="rId15"/>
    <p:sldId id="477" r:id="rId16"/>
    <p:sldId id="487" r:id="rId17"/>
    <p:sldId id="341" r:id="rId18"/>
    <p:sldId id="488" r:id="rId19"/>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931"/>
    <a:srgbClr val="B50938"/>
    <a:srgbClr val="E9E9E9"/>
    <a:srgbClr val="9C172F"/>
    <a:srgbClr val="E4013D"/>
    <a:srgbClr val="ACB6AB"/>
    <a:srgbClr val="AFABAB"/>
    <a:srgbClr val="ED1849"/>
    <a:srgbClr val="E71C5F"/>
    <a:srgbClr val="EA5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9" d="100"/>
          <a:sy n="119" d="100"/>
        </p:scale>
        <p:origin x="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[Control de quejas 2021 y 2022.xlsx]Hoja3!TablaDinámica1</c:name>
    <c:fmtId val="24"/>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dLbl>
          <c:idx val="0"/>
          <c:tx>
            <c:rich>
              <a:bodyPr/>
              <a:lstStyle/>
              <a:p>
                <a:fld id="{8A723994-EE8D-4151-884B-5BBB549DA1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
        <c:dLbl>
          <c:idx val="0"/>
          <c:tx>
            <c:rich>
              <a:bodyPr/>
              <a:lstStyle/>
              <a:p>
                <a:fld id="{E70D9607-5ABA-4A51-89EB-B10C5A1D24E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
        <c:dLbl>
          <c:idx val="0"/>
          <c:tx>
            <c:rich>
              <a:bodyPr/>
              <a:lstStyle/>
              <a:p>
                <a:fld id="{4F08F12D-8E98-4A16-B728-94D9A5FA599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
        <c:dLbl>
          <c:idx val="0"/>
          <c:tx>
            <c:rich>
              <a:bodyPr/>
              <a:lstStyle/>
              <a:p>
                <a:fld id="{8E10016A-249C-49FC-987F-9260FC4D897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
        <c:dLbl>
          <c:idx val="0"/>
          <c:tx>
            <c:rich>
              <a:bodyPr/>
              <a:lstStyle/>
              <a:p>
                <a:fld id="{D243094D-1C94-411F-B874-A11C7D4BF1D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7"/>
        <c:dLbl>
          <c:idx val="0"/>
          <c:tx>
            <c:rich>
              <a:bodyPr/>
              <a:lstStyle/>
              <a:p>
                <a:fld id="{6D83CB2A-8444-4E67-BCAB-E7A2DBCDA12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8"/>
        <c:dLbl>
          <c:idx val="0"/>
          <c:tx>
            <c:rich>
              <a:bodyPr/>
              <a:lstStyle/>
              <a:p>
                <a:fld id="{712ECE40-3352-4F90-9742-44278CB77D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9"/>
        <c:dLbl>
          <c:idx val="0"/>
          <c:tx>
            <c:rich>
              <a:bodyPr/>
              <a:lstStyle/>
              <a:p>
                <a:fld id="{3B6B6AB0-CD3C-44CE-9132-B0E908C89B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0"/>
        <c:dLbl>
          <c:idx val="0"/>
          <c:tx>
            <c:rich>
              <a:bodyPr/>
              <a:lstStyle/>
              <a:p>
                <a:fld id="{9AEC2DF4-505E-447D-9361-AAB19F520BC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1"/>
        <c:dLbl>
          <c:idx val="0"/>
          <c:tx>
            <c:rich>
              <a:bodyPr/>
              <a:lstStyle/>
              <a:p>
                <a:fld id="{E4B0D695-CBD6-4352-A4DF-B3D5DD3D88C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2"/>
        <c:dLbl>
          <c:idx val="0"/>
          <c:tx>
            <c:rich>
              <a:bodyPr/>
              <a:lstStyle/>
              <a:p>
                <a:fld id="{00D73DFF-6C55-499D-80B8-AB5514928E0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3"/>
        <c:dLbl>
          <c:idx val="0"/>
          <c:tx>
            <c:rich>
              <a:bodyPr/>
              <a:lstStyle/>
              <a:p>
                <a:fld id="{EA5AC8EF-4155-4F2E-ADE9-40C104ED6B8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4"/>
        <c:dLbl>
          <c:idx val="0"/>
          <c:tx>
            <c:rich>
              <a:bodyPr/>
              <a:lstStyle/>
              <a:p>
                <a:fld id="{C6CF2E6E-E37A-46A5-B2C9-C055CFCD9C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5"/>
        <c:dLbl>
          <c:idx val="0"/>
          <c:tx>
            <c:rich>
              <a:bodyPr/>
              <a:lstStyle/>
              <a:p>
                <a:fld id="{8B6607C4-F4FF-4B23-8E83-7FBEFDBA5FB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6"/>
        <c:dLbl>
          <c:idx val="0"/>
          <c:tx>
            <c:rich>
              <a:bodyPr/>
              <a:lstStyle/>
              <a:p>
                <a:fld id="{DFB5E409-179F-4A5A-A0DC-2601F1E087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7"/>
        <c:dLbl>
          <c:idx val="0"/>
          <c:tx>
            <c:rich>
              <a:bodyPr/>
              <a:lstStyle/>
              <a:p>
                <a:fld id="{B2E39354-E5DD-4ACF-B806-40C40AAE9B7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8"/>
        <c:dLbl>
          <c:idx val="0"/>
          <c:tx>
            <c:rich>
              <a:bodyPr/>
              <a:lstStyle/>
              <a:p>
                <a:fld id="{B1360179-14A1-44EA-82D3-BE78FC5594C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9"/>
        <c:dLbl>
          <c:idx val="0"/>
          <c:tx>
            <c:rich>
              <a:bodyPr/>
              <a:lstStyle/>
              <a:p>
                <a:fld id="{BAF92BAD-D6EC-4643-975D-C6E88EBB0DD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0"/>
        <c:dLbl>
          <c:idx val="0"/>
          <c:tx>
            <c:rich>
              <a:bodyPr/>
              <a:lstStyle/>
              <a:p>
                <a:fld id="{6381FA84-9BFD-4A2C-A92B-8CFCBC06FF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1"/>
        <c:dLbl>
          <c:idx val="0"/>
          <c:tx>
            <c:rich>
              <a:bodyPr/>
              <a:lstStyle/>
              <a:p>
                <a:fld id="{AC8EED0C-99D3-4F2A-AB20-04AB46909E8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2"/>
        <c:dLbl>
          <c:idx val="0"/>
          <c:tx>
            <c:rich>
              <a:bodyPr/>
              <a:lstStyle/>
              <a:p>
                <a:fld id="{0B2203FA-2C38-425B-9F44-82AB79B277E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3"/>
        <c:dLbl>
          <c:idx val="0"/>
          <c:tx>
            <c:rich>
              <a:bodyPr/>
              <a:lstStyle/>
              <a:p>
                <a:fld id="{2BEACB47-7079-475F-918A-D3FCD2EE8CB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4"/>
        <c:dLbl>
          <c:idx val="0"/>
          <c:tx>
            <c:rich>
              <a:bodyPr/>
              <a:lstStyle/>
              <a:p>
                <a:fld id="{26C61DCC-C82F-4184-9838-A145F892D3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5"/>
        <c:dLbl>
          <c:idx val="0"/>
          <c:tx>
            <c:rich>
              <a:bodyPr/>
              <a:lstStyle/>
              <a:p>
                <a:fld id="{33F303C1-F9E5-45B5-B71E-D3D42C73446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8B69C2F-DE7E-4D94-8D41-945F21FA518A}"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9"/>
        <c:dLbl>
          <c:idx val="0"/>
          <c:tx>
            <c:rich>
              <a:bodyPr/>
              <a:lstStyle/>
              <a:p>
                <a:fld id="{5887AE12-3003-41AA-93E3-0B42F00A1AC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1FDBEB5-094F-4184-94BF-A56A7D16B07D}"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23AA128-BF8B-4E96-9BFB-98CC85F3C24B}"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C149C73-F5F7-4881-A8C3-7DEF1A67C141}"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3"/>
        <c:dLbl>
          <c:idx val="0"/>
          <c:tx>
            <c:rich>
              <a:bodyPr/>
              <a:lstStyle/>
              <a:p>
                <a:fld id="{51342709-900E-4CB6-AC5E-29D94E68BDF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6BDAE1C-4EC1-4916-9C65-4D0B426C9289}"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5"/>
        <c:dLbl>
          <c:idx val="0"/>
          <c:tx>
            <c:rich>
              <a:bodyPr/>
              <a:lstStyle/>
              <a:p>
                <a:fld id="{4A5C9E18-25B4-42A4-81DD-2C17155CB8D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816E5A2-4337-46A5-BC6D-9E22BC3646D4}"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8B69C2F-DE7E-4D94-8D41-945F21FA518A}"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1FDBEB5-094F-4184-94BF-A56A7D16B07D}"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23AA128-BF8B-4E96-9BFB-98CC85F3C24B}"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C149C73-F5F7-4881-A8C3-7DEF1A67C141}"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6BDAE1C-4EC1-4916-9C65-4D0B426C9289}"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816E5A2-4337-46A5-BC6D-9E22BC3646D4}"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8B69C2F-DE7E-4D94-8D41-945F21FA518A}"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1FDBEB5-094F-4184-94BF-A56A7D16B07D}"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23AA128-BF8B-4E96-9BFB-98CC85F3C24B}"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C149C73-F5F7-4881-A8C3-7DEF1A67C141}"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6BDAE1C-4EC1-4916-9C65-4D0B426C9289}"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5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816E5A2-4337-46A5-BC6D-9E22BC3646D4}"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s>
    <c:plotArea>
      <c:layout/>
      <c:barChart>
        <c:barDir val="bar"/>
        <c:grouping val="clustered"/>
        <c:varyColors val="0"/>
        <c:ser>
          <c:idx val="0"/>
          <c:order val="0"/>
          <c:tx>
            <c:strRef>
              <c:f>Hoja3!$B$3</c:f>
              <c:strCache>
                <c:ptCount val="1"/>
                <c:pt idx="0">
                  <c:v>Total</c:v>
                </c:pt>
              </c:strCache>
            </c:strRef>
          </c:tx>
          <c:spPr>
            <a:solidFill>
              <a:schemeClr val="accent1"/>
            </a:solidFill>
            <a:ln>
              <a:noFill/>
            </a:ln>
            <a:effectLst/>
          </c:spPr>
          <c:invertIfNegative val="0"/>
          <c:dLbls>
            <c:dLbl>
              <c:idx val="0"/>
              <c:tx>
                <c:rich>
                  <a:bodyPr/>
                  <a:lstStyle/>
                  <a:p>
                    <a:fld id="{8B9E113A-1E58-4D49-A465-A5C324C5131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FC8-42D8-84CB-E7D4C3F2AA3E}"/>
                </c:ext>
              </c:extLst>
            </c:dLbl>
            <c:dLbl>
              <c:idx val="1"/>
              <c:tx>
                <c:rich>
                  <a:bodyPr/>
                  <a:lstStyle/>
                  <a:p>
                    <a:fld id="{4668F902-E225-4083-9891-C66FFF3158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FC8-42D8-84CB-E7D4C3F2AA3E}"/>
                </c:ext>
              </c:extLst>
            </c:dLbl>
            <c:dLbl>
              <c:idx val="2"/>
              <c:tx>
                <c:rich>
                  <a:bodyPr/>
                  <a:lstStyle/>
                  <a:p>
                    <a:fld id="{40F6037B-E553-4CFD-87FE-FD58C34C438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FC8-42D8-84CB-E7D4C3F2AA3E}"/>
                </c:ext>
              </c:extLst>
            </c:dLbl>
            <c:dLbl>
              <c:idx val="3"/>
              <c:tx>
                <c:rich>
                  <a:bodyPr/>
                  <a:lstStyle/>
                  <a:p>
                    <a:fld id="{C8E88584-0C61-4074-B9C0-37B65D9CB72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FC8-42D8-84CB-E7D4C3F2AA3E}"/>
                </c:ext>
              </c:extLst>
            </c:dLbl>
            <c:dLbl>
              <c:idx val="4"/>
              <c:tx>
                <c:rich>
                  <a:bodyPr/>
                  <a:lstStyle/>
                  <a:p>
                    <a:fld id="{0757D654-9AC5-4CC9-AFB5-D259025D4C5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FC8-42D8-84CB-E7D4C3F2AA3E}"/>
                </c:ext>
              </c:extLst>
            </c:dLbl>
            <c:dLbl>
              <c:idx val="5"/>
              <c:tx>
                <c:rich>
                  <a:bodyPr/>
                  <a:lstStyle/>
                  <a:p>
                    <a:fld id="{53BB6F0E-09BB-4397-A5A2-D963FDB4C1F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FC8-42D8-84CB-E7D4C3F2AA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Hoja3!$C$4:$C$12</c:f>
              <c:strCache>
                <c:ptCount val="6"/>
                <c:pt idx="0">
                  <c:v>Agencia  (lugar, infraestructura, mobiliario)</c:v>
                </c:pt>
                <c:pt idx="1">
                  <c:v>Cobros injustificados</c:v>
                </c:pt>
                <c:pt idx="2">
                  <c:v>Otros - Gestión de clientes</c:v>
                </c:pt>
                <c:pt idx="3">
                  <c:v>Queja por estado de cuenta</c:v>
                </c:pt>
                <c:pt idx="4">
                  <c:v>Seguimiento del crédito</c:v>
                </c:pt>
                <c:pt idx="5">
                  <c:v>Trato de personal (actitud y/o servicio)</c:v>
                </c:pt>
              </c:strCache>
            </c:strRef>
          </c:cat>
          <c:val>
            <c:numRef>
              <c:f>Hoja3!$C$4:$C$12</c:f>
              <c:numCache>
                <c:formatCode>General</c:formatCode>
                <c:ptCount val="6"/>
                <c:pt idx="0">
                  <c:v>1</c:v>
                </c:pt>
                <c:pt idx="1">
                  <c:v>12</c:v>
                </c:pt>
                <c:pt idx="2">
                  <c:v>15</c:v>
                </c:pt>
                <c:pt idx="3">
                  <c:v>11</c:v>
                </c:pt>
                <c:pt idx="4">
                  <c:v>5</c:v>
                </c:pt>
                <c:pt idx="5">
                  <c:v>26</c:v>
                </c:pt>
              </c:numCache>
            </c:numRef>
          </c:val>
          <c:extLst>
            <c:ext xmlns:c15="http://schemas.microsoft.com/office/drawing/2012/chart" uri="{02D57815-91ED-43cb-92C2-25804820EDAC}">
              <c15:datalabelsRange>
                <c15:f>Hoja3!$C$4:$C$12</c15:f>
                <c15:dlblRangeCache>
                  <c:ptCount val="9"/>
                  <c:pt idx="0">
                    <c:v>1%</c:v>
                  </c:pt>
                  <c:pt idx="1">
                    <c:v>17%</c:v>
                  </c:pt>
                  <c:pt idx="2">
                    <c:v>21%</c:v>
                  </c:pt>
                  <c:pt idx="3">
                    <c:v>16%</c:v>
                  </c:pt>
                  <c:pt idx="4">
                    <c:v>8%</c:v>
                  </c:pt>
                  <c:pt idx="5">
                    <c:v>37%</c:v>
                  </c:pt>
                </c15:dlblRangeCache>
              </c15:datalabelsRange>
            </c:ext>
            <c:ext xmlns:c16="http://schemas.microsoft.com/office/drawing/2014/chart" uri="{C3380CC4-5D6E-409C-BE32-E72D297353CC}">
              <c16:uniqueId val="{00000006-3FC8-42D8-84CB-E7D4C3F2AA3E}"/>
            </c:ext>
          </c:extLst>
        </c:ser>
        <c:dLbls>
          <c:showLegendKey val="0"/>
          <c:showVal val="1"/>
          <c:showCatName val="0"/>
          <c:showSerName val="0"/>
          <c:showPercent val="0"/>
          <c:showBubbleSize val="0"/>
        </c:dLbls>
        <c:gapWidth val="219"/>
        <c:axId val="2106892447"/>
        <c:axId val="2106893695"/>
      </c:barChart>
      <c:catAx>
        <c:axId val="2106892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893695"/>
        <c:crosses val="autoZero"/>
        <c:auto val="1"/>
        <c:lblAlgn val="ctr"/>
        <c:lblOffset val="100"/>
        <c:noMultiLvlLbl val="0"/>
      </c:catAx>
      <c:valAx>
        <c:axId val="21068936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892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GT"/>
          </a:p>
        </p:txBody>
      </p:sp>
      <p:sp>
        <p:nvSpPr>
          <p:cNvPr id="4" name="Marcador de fecha 3"/>
          <p:cNvSpPr>
            <a:spLocks noGrp="1"/>
          </p:cNvSpPr>
          <p:nvPr>
            <p:ph type="dt" sz="half" idx="10"/>
          </p:nvPr>
        </p:nvSpPr>
        <p:spPr/>
        <p:txBody>
          <a:bodyPr/>
          <a:lstStyle/>
          <a:p>
            <a:fld id="{66C13FED-FA92-4C8C-B2C9-293BC1FB79F6}" type="datetimeFigureOut">
              <a:rPr lang="es-GT" smtClean="0"/>
              <a:t>2/11/2022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3DB7639-B4A5-4F6D-B2B8-77F7EE2B0400}" type="slidenum">
              <a:rPr lang="es-GT" smtClean="0"/>
              <a:t>‹#›</a:t>
            </a:fld>
            <a:endParaRPr lang="es-GT"/>
          </a:p>
        </p:txBody>
      </p:sp>
    </p:spTree>
    <p:extLst>
      <p:ext uri="{BB962C8B-B14F-4D97-AF65-F5344CB8AC3E}">
        <p14:creationId xmlns:p14="http://schemas.microsoft.com/office/powerpoint/2010/main" val="300875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6C13FED-FA92-4C8C-B2C9-293BC1FB79F6}" type="datetimeFigureOut">
              <a:rPr lang="es-GT" smtClean="0"/>
              <a:t>2/11/2022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3DB7639-B4A5-4F6D-B2B8-77F7EE2B0400}" type="slidenum">
              <a:rPr lang="es-GT" smtClean="0"/>
              <a:t>‹#›</a:t>
            </a:fld>
            <a:endParaRPr lang="es-GT"/>
          </a:p>
        </p:txBody>
      </p:sp>
    </p:spTree>
    <p:extLst>
      <p:ext uri="{BB962C8B-B14F-4D97-AF65-F5344CB8AC3E}">
        <p14:creationId xmlns:p14="http://schemas.microsoft.com/office/powerpoint/2010/main" val="83063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6C13FED-FA92-4C8C-B2C9-293BC1FB79F6}" type="datetimeFigureOut">
              <a:rPr lang="es-GT" smtClean="0"/>
              <a:t>2/11/2022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3DB7639-B4A5-4F6D-B2B8-77F7EE2B0400}" type="slidenum">
              <a:rPr lang="es-GT" smtClean="0"/>
              <a:t>‹#›</a:t>
            </a:fld>
            <a:endParaRPr lang="es-GT"/>
          </a:p>
        </p:txBody>
      </p:sp>
    </p:spTree>
    <p:extLst>
      <p:ext uri="{BB962C8B-B14F-4D97-AF65-F5344CB8AC3E}">
        <p14:creationId xmlns:p14="http://schemas.microsoft.com/office/powerpoint/2010/main" val="245696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6C13FED-FA92-4C8C-B2C9-293BC1FB79F6}" type="datetimeFigureOut">
              <a:rPr lang="es-GT" smtClean="0"/>
              <a:t>2/11/2022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3DB7639-B4A5-4F6D-B2B8-77F7EE2B0400}" type="slidenum">
              <a:rPr lang="es-GT" smtClean="0"/>
              <a:t>‹#›</a:t>
            </a:fld>
            <a:endParaRPr lang="es-GT"/>
          </a:p>
        </p:txBody>
      </p:sp>
    </p:spTree>
    <p:extLst>
      <p:ext uri="{BB962C8B-B14F-4D97-AF65-F5344CB8AC3E}">
        <p14:creationId xmlns:p14="http://schemas.microsoft.com/office/powerpoint/2010/main" val="159654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6C13FED-FA92-4C8C-B2C9-293BC1FB79F6}" type="datetimeFigureOut">
              <a:rPr lang="es-GT" smtClean="0"/>
              <a:t>2/11/2022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3DB7639-B4A5-4F6D-B2B8-77F7EE2B0400}" type="slidenum">
              <a:rPr lang="es-GT" smtClean="0"/>
              <a:t>‹#›</a:t>
            </a:fld>
            <a:endParaRPr lang="es-GT"/>
          </a:p>
        </p:txBody>
      </p:sp>
    </p:spTree>
    <p:extLst>
      <p:ext uri="{BB962C8B-B14F-4D97-AF65-F5344CB8AC3E}">
        <p14:creationId xmlns:p14="http://schemas.microsoft.com/office/powerpoint/2010/main" val="142263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66C13FED-FA92-4C8C-B2C9-293BC1FB79F6}" type="datetimeFigureOut">
              <a:rPr lang="es-GT" smtClean="0"/>
              <a:t>2/11/2022</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93DB7639-B4A5-4F6D-B2B8-77F7EE2B0400}" type="slidenum">
              <a:rPr lang="es-GT" smtClean="0"/>
              <a:t>‹#›</a:t>
            </a:fld>
            <a:endParaRPr lang="es-GT"/>
          </a:p>
        </p:txBody>
      </p:sp>
    </p:spTree>
    <p:extLst>
      <p:ext uri="{BB962C8B-B14F-4D97-AF65-F5344CB8AC3E}">
        <p14:creationId xmlns:p14="http://schemas.microsoft.com/office/powerpoint/2010/main" val="364392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66C13FED-FA92-4C8C-B2C9-293BC1FB79F6}" type="datetimeFigureOut">
              <a:rPr lang="es-GT" smtClean="0"/>
              <a:t>2/11/2022</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93DB7639-B4A5-4F6D-B2B8-77F7EE2B0400}" type="slidenum">
              <a:rPr lang="es-GT" smtClean="0"/>
              <a:t>‹#›</a:t>
            </a:fld>
            <a:endParaRPr lang="es-GT"/>
          </a:p>
        </p:txBody>
      </p:sp>
    </p:spTree>
    <p:extLst>
      <p:ext uri="{BB962C8B-B14F-4D97-AF65-F5344CB8AC3E}">
        <p14:creationId xmlns:p14="http://schemas.microsoft.com/office/powerpoint/2010/main" val="423752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66C13FED-FA92-4C8C-B2C9-293BC1FB79F6}" type="datetimeFigureOut">
              <a:rPr lang="es-GT" smtClean="0"/>
              <a:t>2/11/2022</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93DB7639-B4A5-4F6D-B2B8-77F7EE2B0400}" type="slidenum">
              <a:rPr lang="es-GT" smtClean="0"/>
              <a:t>‹#›</a:t>
            </a:fld>
            <a:endParaRPr lang="es-GT"/>
          </a:p>
        </p:txBody>
      </p:sp>
    </p:spTree>
    <p:extLst>
      <p:ext uri="{BB962C8B-B14F-4D97-AF65-F5344CB8AC3E}">
        <p14:creationId xmlns:p14="http://schemas.microsoft.com/office/powerpoint/2010/main" val="303248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6C13FED-FA92-4C8C-B2C9-293BC1FB79F6}" type="datetimeFigureOut">
              <a:rPr lang="es-GT" smtClean="0"/>
              <a:t>2/11/2022</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93DB7639-B4A5-4F6D-B2B8-77F7EE2B0400}" type="slidenum">
              <a:rPr lang="es-GT" smtClean="0"/>
              <a:t>‹#›</a:t>
            </a:fld>
            <a:endParaRPr lang="es-GT"/>
          </a:p>
        </p:txBody>
      </p:sp>
    </p:spTree>
    <p:extLst>
      <p:ext uri="{BB962C8B-B14F-4D97-AF65-F5344CB8AC3E}">
        <p14:creationId xmlns:p14="http://schemas.microsoft.com/office/powerpoint/2010/main" val="380363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6C13FED-FA92-4C8C-B2C9-293BC1FB79F6}" type="datetimeFigureOut">
              <a:rPr lang="es-GT" smtClean="0"/>
              <a:t>2/11/2022</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93DB7639-B4A5-4F6D-B2B8-77F7EE2B0400}" type="slidenum">
              <a:rPr lang="es-GT" smtClean="0"/>
              <a:t>‹#›</a:t>
            </a:fld>
            <a:endParaRPr lang="es-GT"/>
          </a:p>
        </p:txBody>
      </p:sp>
    </p:spTree>
    <p:extLst>
      <p:ext uri="{BB962C8B-B14F-4D97-AF65-F5344CB8AC3E}">
        <p14:creationId xmlns:p14="http://schemas.microsoft.com/office/powerpoint/2010/main" val="271698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6C13FED-FA92-4C8C-B2C9-293BC1FB79F6}" type="datetimeFigureOut">
              <a:rPr lang="es-GT" smtClean="0"/>
              <a:t>2/11/2022</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93DB7639-B4A5-4F6D-B2B8-77F7EE2B0400}" type="slidenum">
              <a:rPr lang="es-GT" smtClean="0"/>
              <a:t>‹#›</a:t>
            </a:fld>
            <a:endParaRPr lang="es-GT"/>
          </a:p>
        </p:txBody>
      </p:sp>
    </p:spTree>
    <p:extLst>
      <p:ext uri="{BB962C8B-B14F-4D97-AF65-F5344CB8AC3E}">
        <p14:creationId xmlns:p14="http://schemas.microsoft.com/office/powerpoint/2010/main" val="31267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13FED-FA92-4C8C-B2C9-293BC1FB79F6}" type="datetimeFigureOut">
              <a:rPr lang="es-GT" smtClean="0"/>
              <a:t>2/11/2022</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B7639-B4A5-4F6D-B2B8-77F7EE2B0400}" type="slidenum">
              <a:rPr lang="es-GT" smtClean="0"/>
              <a:t>‹#›</a:t>
            </a:fld>
            <a:endParaRPr lang="es-GT"/>
          </a:p>
        </p:txBody>
      </p:sp>
    </p:spTree>
    <p:extLst>
      <p:ext uri="{BB962C8B-B14F-4D97-AF65-F5344CB8AC3E}">
        <p14:creationId xmlns:p14="http://schemas.microsoft.com/office/powerpoint/2010/main" val="380799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22" t="252" r="3348" b="19617"/>
          <a:stretch/>
        </p:blipFill>
        <p:spPr>
          <a:xfrm>
            <a:off x="0" y="-8313"/>
            <a:ext cx="12199172" cy="6858000"/>
          </a:xfrm>
          <a:prstGeom prst="rect">
            <a:avLst/>
          </a:prstGeom>
        </p:spPr>
      </p:pic>
      <p:sp>
        <p:nvSpPr>
          <p:cNvPr id="4" name="Rectángulo 3"/>
          <p:cNvSpPr/>
          <p:nvPr/>
        </p:nvSpPr>
        <p:spPr>
          <a:xfrm>
            <a:off x="7172" y="4792379"/>
            <a:ext cx="12192000" cy="1529543"/>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CuadroTexto 4"/>
          <p:cNvSpPr txBox="1"/>
          <p:nvPr/>
        </p:nvSpPr>
        <p:spPr>
          <a:xfrm>
            <a:off x="533524" y="5141651"/>
            <a:ext cx="13289156" cy="830997"/>
          </a:xfrm>
          <a:prstGeom prst="rect">
            <a:avLst/>
          </a:prstGeom>
          <a:noFill/>
        </p:spPr>
        <p:txBody>
          <a:bodyPr wrap="square" rtlCol="0" anchor="ctr">
            <a:spAutoFit/>
          </a:bodyPr>
          <a:lstStyle/>
          <a:p>
            <a:r>
              <a:rPr lang="es-GT" sz="4800">
                <a:solidFill>
                  <a:schemeClr val="bg1"/>
                </a:solidFill>
                <a:latin typeface="Myriad Pro Light" panose="020B0403030403020204" pitchFamily="34" charset="0"/>
              </a:rPr>
              <a:t> Mecanismos para la resolución de reclamos</a:t>
            </a:r>
            <a:endParaRPr lang="es-GT" sz="4800" dirty="0">
              <a:solidFill>
                <a:schemeClr val="bg1"/>
              </a:solidFill>
              <a:latin typeface="Myriad Pro Light" panose="020B0403030403020204"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071" y="225077"/>
            <a:ext cx="4989030" cy="4184284"/>
          </a:xfrm>
          <a:prstGeom prst="rect">
            <a:avLst/>
          </a:prstGeom>
        </p:spPr>
      </p:pic>
    </p:spTree>
    <p:extLst>
      <p:ext uri="{BB962C8B-B14F-4D97-AF65-F5344CB8AC3E}">
        <p14:creationId xmlns:p14="http://schemas.microsoft.com/office/powerpoint/2010/main" val="1211489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ángulo 90"/>
          <p:cNvSpPr/>
          <p:nvPr/>
        </p:nvSpPr>
        <p:spPr>
          <a:xfrm>
            <a:off x="0" y="0"/>
            <a:ext cx="12192000" cy="673331"/>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900"/>
          </a:p>
        </p:txBody>
      </p:sp>
      <p:sp>
        <p:nvSpPr>
          <p:cNvPr id="6" name="CuadroTexto 5"/>
          <p:cNvSpPr txBox="1"/>
          <p:nvPr/>
        </p:nvSpPr>
        <p:spPr>
          <a:xfrm>
            <a:off x="-121921" y="130391"/>
            <a:ext cx="12189718" cy="523220"/>
          </a:xfrm>
          <a:prstGeom prst="rect">
            <a:avLst/>
          </a:prstGeom>
          <a:noFill/>
        </p:spPr>
        <p:txBody>
          <a:bodyPr wrap="square" rtlCol="0">
            <a:spAutoFit/>
          </a:bodyPr>
          <a:lstStyle/>
          <a:p>
            <a:pPr algn="ctr"/>
            <a:r>
              <a:rPr lang="es-GT" sz="2800" b="1" dirty="0">
                <a:solidFill>
                  <a:schemeClr val="bg1"/>
                </a:solidFill>
                <a:latin typeface="Myriad Pro Light" panose="020B0403030403020204" pitchFamily="34" charset="0"/>
              </a:rPr>
              <a:t>Proceso de solución de quejas</a:t>
            </a:r>
            <a:endParaRPr lang="es-GT" sz="2800" b="1" dirty="0">
              <a:solidFill>
                <a:schemeClr val="bg1"/>
              </a:solidFill>
            </a:endParaRPr>
          </a:p>
        </p:txBody>
      </p:sp>
      <p:pic>
        <p:nvPicPr>
          <p:cNvPr id="3" name="Imagen 2"/>
          <p:cNvPicPr>
            <a:picLocks noChangeAspect="1"/>
          </p:cNvPicPr>
          <p:nvPr/>
        </p:nvPicPr>
        <p:blipFill rotWithShape="1">
          <a:blip r:embed="rId2"/>
          <a:srcRect l="17917" t="14593" r="18250" b="4963"/>
          <a:stretch/>
        </p:blipFill>
        <p:spPr>
          <a:xfrm>
            <a:off x="1844040" y="784002"/>
            <a:ext cx="8503920" cy="6028236"/>
          </a:xfrm>
          <a:prstGeom prst="rect">
            <a:avLst/>
          </a:prstGeom>
        </p:spPr>
      </p:pic>
    </p:spTree>
    <p:extLst>
      <p:ext uri="{BB962C8B-B14F-4D97-AF65-F5344CB8AC3E}">
        <p14:creationId xmlns:p14="http://schemas.microsoft.com/office/powerpoint/2010/main" val="360787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2">
                  <a:lumMod val="90000"/>
                </a:schemeClr>
              </a:solidFill>
            </a:endParaRPr>
          </a:p>
        </p:txBody>
      </p:sp>
      <p:sp>
        <p:nvSpPr>
          <p:cNvPr id="5" name="CuadroTexto 4"/>
          <p:cNvSpPr txBox="1"/>
          <p:nvPr/>
        </p:nvSpPr>
        <p:spPr>
          <a:xfrm>
            <a:off x="-104503" y="2073786"/>
            <a:ext cx="12192000" cy="2308324"/>
          </a:xfrm>
          <a:prstGeom prst="rect">
            <a:avLst/>
          </a:prstGeom>
          <a:noFill/>
        </p:spPr>
        <p:txBody>
          <a:bodyPr wrap="square" rtlCol="0" anchor="ctr">
            <a:spAutoFit/>
          </a:bodyPr>
          <a:lstStyle/>
          <a:p>
            <a:pPr algn="ctr"/>
            <a:r>
              <a:rPr lang="es-GT" sz="7200" b="1" dirty="0">
                <a:solidFill>
                  <a:srgbClr val="9C172F"/>
                </a:solidFill>
                <a:latin typeface="Myriad Pro Light" panose="020B0403030403020204" pitchFamily="34" charset="0"/>
              </a:rPr>
              <a:t>Reporte de quejas general</a:t>
            </a:r>
          </a:p>
          <a:p>
            <a:pPr algn="ctr"/>
            <a:r>
              <a:rPr lang="es-GT" sz="7200" dirty="0">
                <a:solidFill>
                  <a:srgbClr val="9C172F"/>
                </a:solidFill>
                <a:latin typeface="Myriad Pro Light" panose="020B0403030403020204" pitchFamily="34" charset="0"/>
              </a:rPr>
              <a:t>2021 y 2022</a:t>
            </a:r>
            <a:endParaRPr lang="es-GT" sz="7200" dirty="0">
              <a:solidFill>
                <a:srgbClr val="9C172F"/>
              </a:solidFill>
            </a:endParaRPr>
          </a:p>
        </p:txBody>
      </p:sp>
      <p:pic>
        <p:nvPicPr>
          <p:cNvPr id="9" name="Imagen 8"/>
          <p:cNvPicPr>
            <a:picLocks noChangeAspect="1"/>
          </p:cNvPicPr>
          <p:nvPr/>
        </p:nvPicPr>
        <p:blipFill rotWithShape="1">
          <a:blip r:embed="rId2" cstate="print">
            <a:extLst>
              <a:ext uri="{28A0092B-C50C-407E-A947-70E740481C1C}">
                <a14:useLocalDpi xmlns:a14="http://schemas.microsoft.com/office/drawing/2010/main" val="0"/>
              </a:ext>
            </a:extLst>
          </a:blip>
          <a:srcRect t="33010" r="36079" b="37970"/>
          <a:stretch/>
        </p:blipFill>
        <p:spPr>
          <a:xfrm>
            <a:off x="9451571" y="5902037"/>
            <a:ext cx="2535382" cy="889462"/>
          </a:xfrm>
          <a:prstGeom prst="rect">
            <a:avLst/>
          </a:prstGeom>
        </p:spPr>
      </p:pic>
    </p:spTree>
    <p:extLst>
      <p:ext uri="{BB962C8B-B14F-4D97-AF65-F5344CB8AC3E}">
        <p14:creationId xmlns:p14="http://schemas.microsoft.com/office/powerpoint/2010/main" val="363801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ángulo 90"/>
          <p:cNvSpPr/>
          <p:nvPr/>
        </p:nvSpPr>
        <p:spPr>
          <a:xfrm>
            <a:off x="0" y="0"/>
            <a:ext cx="12192000" cy="673331"/>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900"/>
          </a:p>
        </p:txBody>
      </p:sp>
      <p:sp>
        <p:nvSpPr>
          <p:cNvPr id="92" name="CuadroTexto 91"/>
          <p:cNvSpPr txBox="1"/>
          <p:nvPr/>
        </p:nvSpPr>
        <p:spPr>
          <a:xfrm>
            <a:off x="-1" y="73703"/>
            <a:ext cx="12192001" cy="523220"/>
          </a:xfrm>
          <a:prstGeom prst="rect">
            <a:avLst/>
          </a:prstGeom>
          <a:noFill/>
        </p:spPr>
        <p:txBody>
          <a:bodyPr wrap="square" rtlCol="0" anchor="ctr">
            <a:spAutoFit/>
          </a:bodyPr>
          <a:lstStyle/>
          <a:p>
            <a:pPr algn="ctr"/>
            <a:r>
              <a:rPr lang="es-GT" sz="2800" b="1" dirty="0">
                <a:solidFill>
                  <a:schemeClr val="bg1"/>
                </a:solidFill>
                <a:latin typeface="Myriad Pro Light" panose="020B0403030403020204" pitchFamily="34" charset="0"/>
              </a:rPr>
              <a:t>Total de quejas por clasificación</a:t>
            </a:r>
            <a:endParaRPr lang="es-GT" sz="2800" b="1" dirty="0">
              <a:solidFill>
                <a:schemeClr val="bg1"/>
              </a:solidFill>
            </a:endParaRPr>
          </a:p>
        </p:txBody>
      </p:sp>
      <p:graphicFrame>
        <p:nvGraphicFramePr>
          <p:cNvPr id="15" name="Gráfico 14"/>
          <p:cNvGraphicFramePr>
            <a:graphicFrameLocks/>
          </p:cNvGraphicFramePr>
          <p:nvPr>
            <p:extLst>
              <p:ext uri="{D42A27DB-BD31-4B8C-83A1-F6EECF244321}">
                <p14:modId xmlns:p14="http://schemas.microsoft.com/office/powerpoint/2010/main" val="2514458884"/>
              </p:ext>
            </p:extLst>
          </p:nvPr>
        </p:nvGraphicFramePr>
        <p:xfrm>
          <a:off x="600890" y="1384663"/>
          <a:ext cx="10844349" cy="4939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972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35940"/>
            <a:ext cx="12192000" cy="6858000"/>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792481" y="651240"/>
            <a:ext cx="10607040" cy="393954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prstClr val="white"/>
                </a:solidFill>
                <a:effectLst/>
                <a:uLnTx/>
                <a:uFillTx/>
                <a:latin typeface="Myriad Pro Light" panose="020B0403030403020204" pitchFamily="34" charset="0"/>
                <a:ea typeface="+mn-ea"/>
                <a:cs typeface="+mn-cs"/>
              </a:rPr>
              <a:t>Acciones a nivel Gerencial y Directivo</a:t>
            </a:r>
          </a:p>
          <a:p>
            <a:pPr algn="just"/>
            <a:r>
              <a:rPr lang="es-ES" dirty="0"/>
              <a:t> </a:t>
            </a:r>
            <a:endParaRPr lang="es-GT" dirty="0"/>
          </a:p>
          <a:p>
            <a:pPr lvl="0" algn="just"/>
            <a:endParaRPr lang="es-ES" sz="1200" dirty="0">
              <a:solidFill>
                <a:schemeClr val="bg1"/>
              </a:solidFill>
            </a:endParaRPr>
          </a:p>
          <a:p>
            <a:pPr algn="just"/>
            <a:r>
              <a:rPr lang="es-ES" dirty="0">
                <a:solidFill>
                  <a:schemeClr val="bg1"/>
                </a:solidFill>
              </a:rPr>
              <a:t>En base al Reporte de Quejas que recibe nuestro Comité Gerencial ha tomado las siguientes acciones:</a:t>
            </a:r>
          </a:p>
          <a:p>
            <a:pPr algn="just"/>
            <a:endParaRPr lang="es-GT" dirty="0"/>
          </a:p>
          <a:p>
            <a:pPr marL="285750" lvl="0" indent="-285750" algn="just">
              <a:buFont typeface="Arial" panose="020B0604020202020204" pitchFamily="34" charset="0"/>
              <a:buChar char="•"/>
            </a:pPr>
            <a:r>
              <a:rPr lang="es-ES" dirty="0">
                <a:solidFill>
                  <a:schemeClr val="bg1"/>
                </a:solidFill>
              </a:rPr>
              <a:t>Cambios en personal en atención al cliente</a:t>
            </a:r>
          </a:p>
          <a:p>
            <a:pPr marL="285750" lvl="0" indent="-285750" algn="just">
              <a:buFont typeface="Arial" panose="020B0604020202020204" pitchFamily="34" charset="0"/>
              <a:buChar char="•"/>
            </a:pPr>
            <a:r>
              <a:rPr lang="es-ES" dirty="0">
                <a:solidFill>
                  <a:schemeClr val="bg1"/>
                </a:solidFill>
              </a:rPr>
              <a:t>Mejora de procesos en back office</a:t>
            </a:r>
          </a:p>
          <a:p>
            <a:pPr marL="285750" lvl="0" indent="-285750" algn="just">
              <a:buFont typeface="Arial" panose="020B0604020202020204" pitchFamily="34" charset="0"/>
              <a:buChar char="•"/>
            </a:pPr>
            <a:r>
              <a:rPr lang="es-ES" dirty="0">
                <a:solidFill>
                  <a:schemeClr val="bg1"/>
                </a:solidFill>
              </a:rPr>
              <a:t>Comunicar las quejas a nivel jefaturas comerciales como retroalimentación mensual</a:t>
            </a:r>
          </a:p>
          <a:p>
            <a:pPr marL="285750" lvl="0" indent="-285750" algn="just">
              <a:buFont typeface="Arial" panose="020B0604020202020204" pitchFamily="34" charset="0"/>
              <a:buChar char="•"/>
            </a:pPr>
            <a:r>
              <a:rPr lang="es-ES" dirty="0">
                <a:solidFill>
                  <a:schemeClr val="bg1"/>
                </a:solidFill>
              </a:rPr>
              <a:t>Mejoras en infraestructura física</a:t>
            </a:r>
          </a:p>
          <a:p>
            <a:pPr marL="285750" lvl="0" indent="-285750" algn="just">
              <a:buFont typeface="Arial" panose="020B0604020202020204" pitchFamily="34" charset="0"/>
              <a:buChar char="•"/>
            </a:pPr>
            <a:r>
              <a:rPr lang="es-ES" dirty="0">
                <a:solidFill>
                  <a:schemeClr val="bg1"/>
                </a:solidFill>
              </a:rPr>
              <a:t>Resumen de reporte de quejas y acciones a Junta Directiva Local</a:t>
            </a:r>
          </a:p>
          <a:p>
            <a:pPr marL="285750" lvl="0" indent="-285750" algn="just">
              <a:buFont typeface="Arial" panose="020B0604020202020204" pitchFamily="34" charset="0"/>
              <a:buChar char="•"/>
            </a:pPr>
            <a:endParaRPr lang="es-ES" dirty="0">
              <a:solidFill>
                <a:schemeClr val="bg1"/>
              </a:solidFill>
            </a:endParaRPr>
          </a:p>
          <a:p>
            <a:pPr marL="285750" lvl="0" indent="-285750" algn="just">
              <a:buFont typeface="Arial" panose="020B0604020202020204" pitchFamily="34" charset="0"/>
              <a:buChar char="•"/>
            </a:pPr>
            <a:endParaRPr lang="es-ES" dirty="0">
              <a:solidFill>
                <a:schemeClr val="bg1"/>
              </a:solidFill>
            </a:endParaRPr>
          </a:p>
          <a:p>
            <a:pPr marL="285750" lvl="0" indent="-285750" algn="just">
              <a:buFont typeface="Arial" panose="020B0604020202020204" pitchFamily="34" charset="0"/>
              <a:buChar char="•"/>
            </a:pPr>
            <a:endParaRPr lang="es-GT" dirty="0">
              <a:solidFill>
                <a:schemeClr val="bg1"/>
              </a:solidFill>
            </a:endParaRPr>
          </a:p>
        </p:txBody>
      </p:sp>
      <p:pic>
        <p:nvPicPr>
          <p:cNvPr id="9" name="Imagen 8"/>
          <p:cNvPicPr>
            <a:picLocks noChangeAspect="1"/>
          </p:cNvPicPr>
          <p:nvPr/>
        </p:nvPicPr>
        <p:blipFill rotWithShape="1">
          <a:blip r:embed="rId2" cstate="print">
            <a:extLst>
              <a:ext uri="{28A0092B-C50C-407E-A947-70E740481C1C}">
                <a14:useLocalDpi xmlns:a14="http://schemas.microsoft.com/office/drawing/2010/main" val="0"/>
              </a:ext>
            </a:extLst>
          </a:blip>
          <a:srcRect t="33010" r="36079" b="37970"/>
          <a:stretch/>
        </p:blipFill>
        <p:spPr>
          <a:xfrm>
            <a:off x="9451571" y="5902037"/>
            <a:ext cx="2535382" cy="889462"/>
          </a:xfrm>
          <a:prstGeom prst="rect">
            <a:avLst/>
          </a:prstGeom>
        </p:spPr>
      </p:pic>
    </p:spTree>
    <p:extLst>
      <p:ext uri="{BB962C8B-B14F-4D97-AF65-F5344CB8AC3E}">
        <p14:creationId xmlns:p14="http://schemas.microsoft.com/office/powerpoint/2010/main" val="86870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9C172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CuadroTexto 4"/>
          <p:cNvSpPr txBox="1"/>
          <p:nvPr/>
        </p:nvSpPr>
        <p:spPr>
          <a:xfrm>
            <a:off x="0" y="2566224"/>
            <a:ext cx="12192000" cy="1323439"/>
          </a:xfrm>
          <a:prstGeom prst="rect">
            <a:avLst/>
          </a:prstGeom>
          <a:noFill/>
        </p:spPr>
        <p:txBody>
          <a:bodyPr wrap="square" rtlCol="0" anchor="ctr">
            <a:spAutoFit/>
          </a:bodyPr>
          <a:lstStyle/>
          <a:p>
            <a:pPr algn="ctr"/>
            <a:r>
              <a:rPr lang="es-GT" sz="8000" b="1" dirty="0">
                <a:solidFill>
                  <a:schemeClr val="bg1"/>
                </a:solidFill>
                <a:latin typeface="Myriad Pro Light" panose="020B0403030403020204" pitchFamily="34" charset="0"/>
              </a:rPr>
              <a:t>Preguntas y Respuestas</a:t>
            </a:r>
            <a:endParaRPr lang="es-GT" sz="16600" b="1" dirty="0">
              <a:solidFill>
                <a:schemeClr val="bg1"/>
              </a:solidFill>
            </a:endParaRPr>
          </a:p>
        </p:txBody>
      </p:sp>
      <p:pic>
        <p:nvPicPr>
          <p:cNvPr id="9" name="Imagen 8"/>
          <p:cNvPicPr>
            <a:picLocks noChangeAspect="1"/>
          </p:cNvPicPr>
          <p:nvPr/>
        </p:nvPicPr>
        <p:blipFill rotWithShape="1">
          <a:blip r:embed="rId2" cstate="print">
            <a:extLst>
              <a:ext uri="{28A0092B-C50C-407E-A947-70E740481C1C}">
                <a14:useLocalDpi xmlns:a14="http://schemas.microsoft.com/office/drawing/2010/main" val="0"/>
              </a:ext>
            </a:extLst>
          </a:blip>
          <a:srcRect t="33010" r="36079" b="37970"/>
          <a:stretch/>
        </p:blipFill>
        <p:spPr>
          <a:xfrm>
            <a:off x="9451571" y="5902037"/>
            <a:ext cx="2535382" cy="889462"/>
          </a:xfrm>
          <a:prstGeom prst="rect">
            <a:avLst/>
          </a:prstGeom>
        </p:spPr>
      </p:pic>
    </p:spTree>
    <p:extLst>
      <p:ext uri="{BB962C8B-B14F-4D97-AF65-F5344CB8AC3E}">
        <p14:creationId xmlns:p14="http://schemas.microsoft.com/office/powerpoint/2010/main" val="3859348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9C172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CuadroTexto 4"/>
          <p:cNvSpPr txBox="1"/>
          <p:nvPr/>
        </p:nvSpPr>
        <p:spPr>
          <a:xfrm>
            <a:off x="0" y="2566224"/>
            <a:ext cx="12192000" cy="1323439"/>
          </a:xfrm>
          <a:prstGeom prst="rect">
            <a:avLst/>
          </a:prstGeom>
          <a:noFill/>
        </p:spPr>
        <p:txBody>
          <a:bodyPr wrap="square" rtlCol="0" anchor="ctr">
            <a:spAutoFit/>
          </a:bodyPr>
          <a:lstStyle/>
          <a:p>
            <a:pPr algn="ctr"/>
            <a:r>
              <a:rPr lang="es-GT" sz="8000" b="1" dirty="0">
                <a:solidFill>
                  <a:schemeClr val="bg1"/>
                </a:solidFill>
                <a:latin typeface="Myriad Pro Light" panose="020B0403030403020204" pitchFamily="34" charset="0"/>
              </a:rPr>
              <a:t>¡GRACIAS!</a:t>
            </a:r>
            <a:endParaRPr lang="es-GT" sz="16600" b="1" dirty="0">
              <a:solidFill>
                <a:schemeClr val="bg1"/>
              </a:solidFill>
            </a:endParaRPr>
          </a:p>
        </p:txBody>
      </p:sp>
      <p:pic>
        <p:nvPicPr>
          <p:cNvPr id="9" name="Imagen 8"/>
          <p:cNvPicPr>
            <a:picLocks noChangeAspect="1"/>
          </p:cNvPicPr>
          <p:nvPr/>
        </p:nvPicPr>
        <p:blipFill rotWithShape="1">
          <a:blip r:embed="rId2" cstate="print">
            <a:extLst>
              <a:ext uri="{28A0092B-C50C-407E-A947-70E740481C1C}">
                <a14:useLocalDpi xmlns:a14="http://schemas.microsoft.com/office/drawing/2010/main" val="0"/>
              </a:ext>
            </a:extLst>
          </a:blip>
          <a:srcRect t="33010" r="36079" b="37970"/>
          <a:stretch/>
        </p:blipFill>
        <p:spPr>
          <a:xfrm>
            <a:off x="9451571" y="5902037"/>
            <a:ext cx="2535382" cy="889462"/>
          </a:xfrm>
          <a:prstGeom prst="rect">
            <a:avLst/>
          </a:prstGeom>
        </p:spPr>
      </p:pic>
    </p:spTree>
    <p:extLst>
      <p:ext uri="{BB962C8B-B14F-4D97-AF65-F5344CB8AC3E}">
        <p14:creationId xmlns:p14="http://schemas.microsoft.com/office/powerpoint/2010/main" val="114800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CuadroTexto 4"/>
          <p:cNvSpPr txBox="1"/>
          <p:nvPr/>
        </p:nvSpPr>
        <p:spPr>
          <a:xfrm>
            <a:off x="1591492" y="227196"/>
            <a:ext cx="9078685" cy="2000548"/>
          </a:xfrm>
          <a:prstGeom prst="rect">
            <a:avLst/>
          </a:prstGeom>
          <a:noFill/>
        </p:spPr>
        <p:txBody>
          <a:bodyPr wrap="square" rtlCol="0" anchor="ctr">
            <a:spAutoFit/>
          </a:bodyPr>
          <a:lstStyle/>
          <a:p>
            <a:pPr algn="ctr"/>
            <a:r>
              <a:rPr lang="es-ES" sz="4000" b="1" dirty="0">
                <a:solidFill>
                  <a:schemeClr val="bg1"/>
                </a:solidFill>
                <a:latin typeface="Myriad Pro Light" panose="020B0403030403020204" pitchFamily="34" charset="0"/>
              </a:rPr>
              <a:t>Objetivo principal</a:t>
            </a:r>
          </a:p>
          <a:p>
            <a:pPr algn="ctr"/>
            <a:endParaRPr lang="es-ES" sz="1200" b="1" dirty="0">
              <a:solidFill>
                <a:schemeClr val="bg1"/>
              </a:solidFill>
              <a:latin typeface="Myriad Pro Light" panose="020B0403030403020204" pitchFamily="34" charset="0"/>
            </a:endParaRPr>
          </a:p>
          <a:p>
            <a:pPr algn="just"/>
            <a:r>
              <a:rPr lang="es-ES" dirty="0">
                <a:solidFill>
                  <a:schemeClr val="bg2"/>
                </a:solidFill>
              </a:rPr>
              <a:t>Derivado de nuestra Misión como FINCA y en base a los objetivos sociales establecimos la adecuada orientación para la solución de quejas presentadas por los clientes externos de FINCA Guatemala, con el fin de reforzar el compromiso con los grupos de interés y mejorar la calidad del trabajo y servicio al cliente.</a:t>
            </a:r>
            <a:endParaRPr lang="es-GT" dirty="0">
              <a:solidFill>
                <a:schemeClr val="bg2"/>
              </a:solidFill>
            </a:endParaRPr>
          </a:p>
        </p:txBody>
      </p:sp>
      <p:pic>
        <p:nvPicPr>
          <p:cNvPr id="9" name="Imagen 8"/>
          <p:cNvPicPr>
            <a:picLocks noChangeAspect="1"/>
          </p:cNvPicPr>
          <p:nvPr/>
        </p:nvPicPr>
        <p:blipFill rotWithShape="1">
          <a:blip r:embed="rId2" cstate="print">
            <a:extLst>
              <a:ext uri="{28A0092B-C50C-407E-A947-70E740481C1C}">
                <a14:useLocalDpi xmlns:a14="http://schemas.microsoft.com/office/drawing/2010/main" val="0"/>
              </a:ext>
            </a:extLst>
          </a:blip>
          <a:srcRect t="33010" r="36079" b="37970"/>
          <a:stretch/>
        </p:blipFill>
        <p:spPr>
          <a:xfrm>
            <a:off x="9451571" y="5902037"/>
            <a:ext cx="2535382" cy="889462"/>
          </a:xfrm>
          <a:prstGeom prst="rect">
            <a:avLst/>
          </a:prstGeom>
        </p:spPr>
      </p:pic>
      <p:sp>
        <p:nvSpPr>
          <p:cNvPr id="6" name="CuadroTexto 5"/>
          <p:cNvSpPr txBox="1"/>
          <p:nvPr/>
        </p:nvSpPr>
        <p:spPr>
          <a:xfrm>
            <a:off x="1521823" y="2462267"/>
            <a:ext cx="9148354" cy="3385542"/>
          </a:xfrm>
          <a:prstGeom prst="rect">
            <a:avLst/>
          </a:prstGeom>
          <a:noFill/>
        </p:spPr>
        <p:txBody>
          <a:bodyPr wrap="square" rtlCol="0" anchor="ctr">
            <a:spAutoFit/>
          </a:bodyPr>
          <a:lstStyle/>
          <a:p>
            <a:pPr algn="ctr"/>
            <a:r>
              <a:rPr lang="es-ES" sz="4000" b="1" dirty="0">
                <a:solidFill>
                  <a:schemeClr val="bg1"/>
                </a:solidFill>
                <a:latin typeface="Myriad Pro Light" panose="020B0403030403020204" pitchFamily="34" charset="0"/>
              </a:rPr>
              <a:t>Objetivos secundarios</a:t>
            </a:r>
          </a:p>
          <a:p>
            <a:pPr algn="ctr"/>
            <a:endParaRPr lang="es-ES" sz="1200" b="1" dirty="0">
              <a:solidFill>
                <a:schemeClr val="bg1"/>
              </a:solidFill>
              <a:latin typeface="Myriad Pro Light" panose="020B0403030403020204" pitchFamily="34" charset="0"/>
            </a:endParaRPr>
          </a:p>
          <a:p>
            <a:pPr marL="342900" indent="-342900" algn="just">
              <a:buFont typeface="+mj-lt"/>
              <a:buAutoNum type="arabicPeriod"/>
            </a:pPr>
            <a:r>
              <a:rPr lang="es-ES" dirty="0">
                <a:solidFill>
                  <a:schemeClr val="bg2"/>
                </a:solidFill>
              </a:rPr>
              <a:t>Gestionar las quejas de los clientes de inicio hasta su solución final en el menor tiempo posible.</a:t>
            </a:r>
            <a:endParaRPr lang="es-GT" dirty="0">
              <a:solidFill>
                <a:schemeClr val="bg2"/>
              </a:solidFill>
            </a:endParaRPr>
          </a:p>
          <a:p>
            <a:pPr marL="342900" indent="-342900" algn="just">
              <a:buFont typeface="+mj-lt"/>
              <a:buAutoNum type="arabicPeriod"/>
            </a:pPr>
            <a:endParaRPr lang="es-ES" dirty="0">
              <a:solidFill>
                <a:schemeClr val="bg2"/>
              </a:solidFill>
            </a:endParaRPr>
          </a:p>
          <a:p>
            <a:pPr marL="342900" indent="-342900" algn="just">
              <a:buFont typeface="+mj-lt"/>
              <a:buAutoNum type="arabicPeriod"/>
            </a:pPr>
            <a:r>
              <a:rPr lang="es-ES" dirty="0">
                <a:solidFill>
                  <a:schemeClr val="bg2"/>
                </a:solidFill>
              </a:rPr>
              <a:t>Identificar áreas de mejora y/o errores que puedan producirse en el trabajo cotidiano, y que dé como resultado un proceso de aprendizaje continuo.</a:t>
            </a:r>
            <a:endParaRPr lang="es-GT" dirty="0">
              <a:solidFill>
                <a:schemeClr val="bg2"/>
              </a:solidFill>
            </a:endParaRPr>
          </a:p>
          <a:p>
            <a:pPr marL="342900" indent="-342900" algn="just">
              <a:buFont typeface="+mj-lt"/>
              <a:buAutoNum type="arabicPeriod"/>
            </a:pPr>
            <a:endParaRPr lang="es-GT" dirty="0">
              <a:solidFill>
                <a:schemeClr val="bg2"/>
              </a:solidFill>
            </a:endParaRPr>
          </a:p>
          <a:p>
            <a:pPr marL="342900" indent="-342900" algn="just">
              <a:buFont typeface="+mj-lt"/>
              <a:buAutoNum type="arabicPeriod"/>
            </a:pPr>
            <a:r>
              <a:rPr lang="es-ES" dirty="0">
                <a:solidFill>
                  <a:schemeClr val="bg2"/>
                </a:solidFill>
              </a:rPr>
              <a:t>Informar a través de datos estadísticos, que permitan evaluar los controles y áreas actuales en los cuales se ha detectado debilidad en el servicio al cliente, por medio de la solución a la queja realizada.</a:t>
            </a:r>
            <a:endParaRPr lang="es-GT" dirty="0">
              <a:solidFill>
                <a:schemeClr val="bg2"/>
              </a:solidFill>
            </a:endParaRPr>
          </a:p>
        </p:txBody>
      </p:sp>
    </p:spTree>
    <p:extLst>
      <p:ext uri="{BB962C8B-B14F-4D97-AF65-F5344CB8AC3E}">
        <p14:creationId xmlns:p14="http://schemas.microsoft.com/office/powerpoint/2010/main" val="380027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1"/>
            <a:ext cx="12192000" cy="6858000"/>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360810" y="372335"/>
            <a:ext cx="11470377" cy="449353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prstClr val="white"/>
                </a:solidFill>
                <a:effectLst/>
                <a:uLnTx/>
                <a:uFillTx/>
                <a:latin typeface="Myriad Pro Light" panose="020B0403030403020204" pitchFamily="34" charset="0"/>
                <a:ea typeface="+mn-ea"/>
                <a:cs typeface="+mn-cs"/>
              </a:rPr>
              <a:t>Principios</a:t>
            </a:r>
          </a:p>
          <a:p>
            <a:pPr algn="just"/>
            <a:r>
              <a:rPr lang="es-ES" dirty="0"/>
              <a:t> </a:t>
            </a:r>
            <a:endParaRPr lang="es-GT" dirty="0"/>
          </a:p>
          <a:p>
            <a:pPr algn="just"/>
            <a:r>
              <a:rPr lang="es-ES" dirty="0">
                <a:solidFill>
                  <a:schemeClr val="bg1"/>
                </a:solidFill>
              </a:rPr>
              <a:t>A través del Camino para la Protección del Cliente , que contiene una serie de principios destinados a garantizar que en la institución se practique una buena ética de negocios. El código de conducta pro-cliente exige:</a:t>
            </a:r>
          </a:p>
          <a:p>
            <a:pPr algn="just"/>
            <a:endParaRPr lang="es-ES" dirty="0">
              <a:solidFill>
                <a:schemeClr val="bg1"/>
              </a:solidFill>
            </a:endParaRPr>
          </a:p>
          <a:p>
            <a:pPr algn="just"/>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Diseño apropiado del producto y suministro</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Prevención del sobre endeudamiento</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Transparencia</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Fijación responsable de precios</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Trato justo y respetuoso a los clientes</a:t>
            </a:r>
          </a:p>
          <a:p>
            <a:pPr marL="285750" lvl="0" indent="-285750" algn="just">
              <a:buFont typeface="Arial" panose="020B0604020202020204" pitchFamily="34" charset="0"/>
              <a:buChar char="•"/>
            </a:pPr>
            <a:r>
              <a:rPr lang="es-ES" dirty="0">
                <a:solidFill>
                  <a:schemeClr val="bg1"/>
                </a:solidFill>
              </a:rPr>
              <a:t>Privacidad de los datos del cliente</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Mecanismos para la solución de las quejas</a:t>
            </a:r>
          </a:p>
          <a:p>
            <a:pPr marL="285750" lvl="0" indent="-285750" algn="just">
              <a:buFont typeface="Arial" panose="020B0604020202020204" pitchFamily="34" charset="0"/>
              <a:buChar char="•"/>
            </a:pPr>
            <a:r>
              <a:rPr lang="es-ES" dirty="0">
                <a:solidFill>
                  <a:schemeClr val="bg1"/>
                </a:solidFill>
              </a:rPr>
              <a:t>Gobernanza y Recursos Humanos</a:t>
            </a:r>
          </a:p>
          <a:p>
            <a:pPr lvl="0" algn="just"/>
            <a:endParaRPr lang="es-ES" sz="1200" dirty="0">
              <a:solidFill>
                <a:schemeClr val="bg1"/>
              </a:solidFill>
            </a:endParaRPr>
          </a:p>
        </p:txBody>
      </p:sp>
      <p:pic>
        <p:nvPicPr>
          <p:cNvPr id="9" name="Imagen 8"/>
          <p:cNvPicPr>
            <a:picLocks noChangeAspect="1"/>
          </p:cNvPicPr>
          <p:nvPr/>
        </p:nvPicPr>
        <p:blipFill rotWithShape="1">
          <a:blip r:embed="rId2" cstate="print">
            <a:extLst>
              <a:ext uri="{28A0092B-C50C-407E-A947-70E740481C1C}">
                <a14:useLocalDpi xmlns:a14="http://schemas.microsoft.com/office/drawing/2010/main" val="0"/>
              </a:ext>
            </a:extLst>
          </a:blip>
          <a:srcRect t="33010" r="36079" b="37970"/>
          <a:stretch/>
        </p:blipFill>
        <p:spPr>
          <a:xfrm>
            <a:off x="9451571" y="5902037"/>
            <a:ext cx="2535382" cy="889462"/>
          </a:xfrm>
          <a:prstGeom prst="rect">
            <a:avLst/>
          </a:prstGeom>
        </p:spPr>
      </p:pic>
    </p:spTree>
    <p:extLst>
      <p:ext uri="{BB962C8B-B14F-4D97-AF65-F5344CB8AC3E}">
        <p14:creationId xmlns:p14="http://schemas.microsoft.com/office/powerpoint/2010/main" val="401114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35940"/>
            <a:ext cx="12192000" cy="6858000"/>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970411" y="615336"/>
            <a:ext cx="10429109" cy="421653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prstClr val="white"/>
                </a:solidFill>
                <a:effectLst/>
                <a:uLnTx/>
                <a:uFillTx/>
                <a:latin typeface="Myriad Pro Light" panose="020B0403030403020204" pitchFamily="34" charset="0"/>
                <a:ea typeface="+mn-ea"/>
                <a:cs typeface="+mn-cs"/>
              </a:rPr>
              <a:t>Principios</a:t>
            </a:r>
          </a:p>
          <a:p>
            <a:pPr algn="just"/>
            <a:r>
              <a:rPr lang="es-ES" dirty="0"/>
              <a:t> </a:t>
            </a:r>
            <a:endParaRPr lang="es-GT" dirty="0"/>
          </a:p>
          <a:p>
            <a:pPr lvl="0" algn="just"/>
            <a:endParaRPr lang="es-ES" sz="1200" dirty="0">
              <a:solidFill>
                <a:schemeClr val="bg1"/>
              </a:solidFill>
            </a:endParaRPr>
          </a:p>
          <a:p>
            <a:pPr algn="just"/>
            <a:r>
              <a:rPr lang="es-ES" dirty="0">
                <a:solidFill>
                  <a:schemeClr val="bg1"/>
                </a:solidFill>
              </a:rPr>
              <a:t>Algunos principios generales, que deberán ser aplicados por ética profesional y compromiso en la labor que FINCA Guatemala, con la gestión de quejas por parte de los clientes son:</a:t>
            </a:r>
          </a:p>
          <a:p>
            <a:pPr algn="just"/>
            <a:endParaRPr lang="es-GT" dirty="0"/>
          </a:p>
          <a:p>
            <a:pPr marL="285750" lvl="0" indent="-285750" algn="just">
              <a:buFont typeface="Arial" panose="020B0604020202020204" pitchFamily="34" charset="0"/>
              <a:buChar char="•"/>
            </a:pPr>
            <a:r>
              <a:rPr lang="es-ES" dirty="0">
                <a:solidFill>
                  <a:schemeClr val="bg1"/>
                </a:solidFill>
              </a:rPr>
              <a:t>Transparencia</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Accesibilidad</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Respeto mutuo</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Buena fe</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Confidencialidad</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Imparcialidad</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Repuesta rápida</a:t>
            </a:r>
            <a:endParaRPr lang="es-GT" dirty="0">
              <a:solidFill>
                <a:schemeClr val="bg1"/>
              </a:solidFill>
            </a:endParaRPr>
          </a:p>
          <a:p>
            <a:pPr marL="285750" lvl="0" indent="-285750" algn="just">
              <a:buFont typeface="Arial" panose="020B0604020202020204" pitchFamily="34" charset="0"/>
              <a:buChar char="•"/>
            </a:pPr>
            <a:r>
              <a:rPr lang="es-ES" dirty="0">
                <a:solidFill>
                  <a:schemeClr val="bg1"/>
                </a:solidFill>
              </a:rPr>
              <a:t>Mejora continua             </a:t>
            </a:r>
            <a:endParaRPr lang="es-GT" dirty="0">
              <a:solidFill>
                <a:schemeClr val="bg1"/>
              </a:solidFill>
            </a:endParaRPr>
          </a:p>
        </p:txBody>
      </p:sp>
      <p:pic>
        <p:nvPicPr>
          <p:cNvPr id="9" name="Imagen 8"/>
          <p:cNvPicPr>
            <a:picLocks noChangeAspect="1"/>
          </p:cNvPicPr>
          <p:nvPr/>
        </p:nvPicPr>
        <p:blipFill rotWithShape="1">
          <a:blip r:embed="rId2" cstate="print">
            <a:extLst>
              <a:ext uri="{28A0092B-C50C-407E-A947-70E740481C1C}">
                <a14:useLocalDpi xmlns:a14="http://schemas.microsoft.com/office/drawing/2010/main" val="0"/>
              </a:ext>
            </a:extLst>
          </a:blip>
          <a:srcRect t="33010" r="36079" b="37970"/>
          <a:stretch/>
        </p:blipFill>
        <p:spPr>
          <a:xfrm>
            <a:off x="9451571" y="5902037"/>
            <a:ext cx="2535382" cy="889462"/>
          </a:xfrm>
          <a:prstGeom prst="rect">
            <a:avLst/>
          </a:prstGeom>
        </p:spPr>
      </p:pic>
    </p:spTree>
    <p:extLst>
      <p:ext uri="{BB962C8B-B14F-4D97-AF65-F5344CB8AC3E}">
        <p14:creationId xmlns:p14="http://schemas.microsoft.com/office/powerpoint/2010/main" val="271490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208135" y="874384"/>
            <a:ext cx="11587625" cy="2839239"/>
          </a:xfrm>
          <a:prstGeom prst="rect">
            <a:avLst/>
          </a:prstGeom>
          <a:noFill/>
        </p:spPr>
        <p:txBody>
          <a:bodyPr wrap="square" rtlCol="0">
            <a:spAutoFit/>
          </a:bodyPr>
          <a:lstStyle/>
          <a:p>
            <a:pPr>
              <a:lnSpc>
                <a:spcPct val="150000"/>
              </a:lnSpc>
            </a:pPr>
            <a:r>
              <a:rPr lang="es-GT" sz="1700" dirty="0"/>
              <a:t>Las quejas que se reciben son atendidas a través de varios canales de comunicación:</a:t>
            </a:r>
          </a:p>
          <a:p>
            <a:pPr marL="285750" lvl="0" indent="-285750">
              <a:lnSpc>
                <a:spcPct val="150000"/>
              </a:lnSpc>
              <a:buClr>
                <a:srgbClr val="9C172F"/>
              </a:buClr>
              <a:buFont typeface="Arial" panose="020B0604020202020204" pitchFamily="34" charset="0"/>
              <a:buChar char="•"/>
            </a:pPr>
            <a:r>
              <a:rPr lang="es-GT" sz="1700" dirty="0"/>
              <a:t>Departamento de Mercadeo: Quejas a través de redes sociales: Facebook, WhatsApp, Twitter, Instagram, Página oficial de FINCA Guatemala.</a:t>
            </a:r>
          </a:p>
          <a:p>
            <a:pPr marL="285750" lvl="0" indent="-285750">
              <a:lnSpc>
                <a:spcPct val="150000"/>
              </a:lnSpc>
              <a:buClr>
                <a:srgbClr val="9C172F"/>
              </a:buClr>
              <a:buFont typeface="Arial" panose="020B0604020202020204" pitchFamily="34" charset="0"/>
              <a:buChar char="•"/>
            </a:pPr>
            <a:r>
              <a:rPr lang="es-GT" sz="1700" dirty="0"/>
              <a:t>Departamento de Experiencia al Cliente: a través de PBX 2225-9495</a:t>
            </a:r>
          </a:p>
          <a:p>
            <a:pPr marL="285750" lvl="0" indent="-285750">
              <a:lnSpc>
                <a:spcPct val="150000"/>
              </a:lnSpc>
              <a:buClr>
                <a:srgbClr val="9C172F"/>
              </a:buClr>
              <a:buFont typeface="Arial" panose="020B0604020202020204" pitchFamily="34" charset="0"/>
              <a:buChar char="•"/>
            </a:pPr>
            <a:r>
              <a:rPr lang="es-GT" sz="1700" dirty="0"/>
              <a:t>Agencias: presencial o vía telefónica recibidas a través del Ejecutivos de experiencia al cliente o Jefe de Agencia</a:t>
            </a:r>
          </a:p>
          <a:p>
            <a:pPr marL="285750" lvl="0" indent="-285750">
              <a:lnSpc>
                <a:spcPct val="150000"/>
              </a:lnSpc>
              <a:buClr>
                <a:srgbClr val="9C172F"/>
              </a:buClr>
              <a:buFont typeface="Arial" panose="020B0604020202020204" pitchFamily="34" charset="0"/>
              <a:buChar char="•"/>
            </a:pPr>
            <a:r>
              <a:rPr lang="es-GT" sz="1700" dirty="0"/>
              <a:t>Gestor de Servicio al Cliente: Recibirá las quejas a través de la generación de tickets creados en el programa ASISTE el cual las partes involucradas deberán ingresar la inconformidad de los clientes. </a:t>
            </a:r>
          </a:p>
        </p:txBody>
      </p:sp>
      <p:sp>
        <p:nvSpPr>
          <p:cNvPr id="91" name="Rectángulo 90"/>
          <p:cNvSpPr/>
          <p:nvPr/>
        </p:nvSpPr>
        <p:spPr>
          <a:xfrm>
            <a:off x="0" y="0"/>
            <a:ext cx="12192000" cy="673331"/>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900"/>
          </a:p>
        </p:txBody>
      </p:sp>
      <p:sp>
        <p:nvSpPr>
          <p:cNvPr id="92" name="CuadroTexto 91"/>
          <p:cNvSpPr txBox="1"/>
          <p:nvPr/>
        </p:nvSpPr>
        <p:spPr>
          <a:xfrm>
            <a:off x="-1" y="73703"/>
            <a:ext cx="12192001" cy="523220"/>
          </a:xfrm>
          <a:prstGeom prst="rect">
            <a:avLst/>
          </a:prstGeom>
          <a:noFill/>
        </p:spPr>
        <p:txBody>
          <a:bodyPr wrap="square" rtlCol="0" anchor="ctr">
            <a:spAutoFit/>
          </a:bodyPr>
          <a:lstStyle/>
          <a:p>
            <a:pPr algn="ctr"/>
            <a:r>
              <a:rPr lang="es-GT" sz="2800" b="1" dirty="0">
                <a:solidFill>
                  <a:schemeClr val="bg1"/>
                </a:solidFill>
                <a:latin typeface="Myriad Pro Light" panose="020B0403030403020204" pitchFamily="34" charset="0"/>
              </a:rPr>
              <a:t>Canales de recepción de quejas</a:t>
            </a:r>
            <a:endParaRPr lang="es-GT" sz="2800" b="1" dirty="0">
              <a:solidFill>
                <a:schemeClr val="bg1"/>
              </a:solidFill>
            </a:endParaRPr>
          </a:p>
        </p:txBody>
      </p:sp>
      <p:cxnSp>
        <p:nvCxnSpPr>
          <p:cNvPr id="94" name="Conector recto 93"/>
          <p:cNvCxnSpPr/>
          <p:nvPr/>
        </p:nvCxnSpPr>
        <p:spPr>
          <a:xfrm>
            <a:off x="0" y="3784785"/>
            <a:ext cx="12192001" cy="0"/>
          </a:xfrm>
          <a:prstGeom prst="line">
            <a:avLst/>
          </a:prstGeom>
          <a:ln>
            <a:solidFill>
              <a:srgbClr val="9C172F"/>
            </a:solidFill>
          </a:ln>
        </p:spPr>
        <p:style>
          <a:lnRef idx="3">
            <a:schemeClr val="dk1"/>
          </a:lnRef>
          <a:fillRef idx="0">
            <a:schemeClr val="dk1"/>
          </a:fillRef>
          <a:effectRef idx="2">
            <a:schemeClr val="dk1"/>
          </a:effectRef>
          <a:fontRef idx="minor">
            <a:schemeClr val="tx1"/>
          </a:fontRef>
        </p:style>
      </p:cxnSp>
      <p:sp>
        <p:nvSpPr>
          <p:cNvPr id="45" name="CuadroTexto 44"/>
          <p:cNvSpPr txBox="1"/>
          <p:nvPr/>
        </p:nvSpPr>
        <p:spPr>
          <a:xfrm>
            <a:off x="-1" y="3874152"/>
            <a:ext cx="12189718" cy="523220"/>
          </a:xfrm>
          <a:prstGeom prst="rect">
            <a:avLst/>
          </a:prstGeom>
          <a:noFill/>
        </p:spPr>
        <p:txBody>
          <a:bodyPr wrap="square" rtlCol="0">
            <a:spAutoFit/>
          </a:bodyPr>
          <a:lstStyle/>
          <a:p>
            <a:pPr algn="ctr"/>
            <a:r>
              <a:rPr lang="es-GT" sz="2800" b="1" dirty="0">
                <a:solidFill>
                  <a:srgbClr val="9C172F"/>
                </a:solidFill>
                <a:latin typeface="Myriad Pro Light" panose="020B0403030403020204" pitchFamily="34" charset="0"/>
              </a:rPr>
              <a:t>Mecanismo de recepción de quejas</a:t>
            </a:r>
            <a:endParaRPr lang="es-GT" sz="2800" b="1" dirty="0">
              <a:solidFill>
                <a:srgbClr val="9C172F"/>
              </a:solidFill>
            </a:endParaRPr>
          </a:p>
        </p:txBody>
      </p:sp>
      <p:sp>
        <p:nvSpPr>
          <p:cNvPr id="42" name="CuadroTexto 41"/>
          <p:cNvSpPr txBox="1"/>
          <p:nvPr/>
        </p:nvSpPr>
        <p:spPr>
          <a:xfrm>
            <a:off x="208135" y="4397372"/>
            <a:ext cx="11378619" cy="1661993"/>
          </a:xfrm>
          <a:prstGeom prst="rect">
            <a:avLst/>
          </a:prstGeom>
          <a:noFill/>
        </p:spPr>
        <p:txBody>
          <a:bodyPr wrap="square" rtlCol="0">
            <a:spAutoFit/>
          </a:bodyPr>
          <a:lstStyle/>
          <a:p>
            <a:pPr algn="just">
              <a:lnSpc>
                <a:spcPct val="150000"/>
              </a:lnSpc>
              <a:buClr>
                <a:srgbClr val="B50938"/>
              </a:buClr>
            </a:pPr>
            <a:r>
              <a:rPr lang="es-ES" sz="1700" dirty="0"/>
              <a:t>Las quejas recibidas por colaboradores de Experiencia al Cliente a través de llamada o visita a la agencia, así como de las quejas recibidas a través de algún medio digital (</a:t>
            </a:r>
            <a:r>
              <a:rPr lang="es-ES" sz="1700" i="1" dirty="0"/>
              <a:t>Facebook, WhatsApp, Twitter, Instagram, página oficial de FINCA Guatemala</a:t>
            </a:r>
            <a:r>
              <a:rPr lang="es-ES" sz="1700" dirty="0"/>
              <a:t>); deberán realizar el registro de éstas vía ASISTE con la creación de ticket direccionado al Gestor de Servicio al Cliente, determinando el motivo de la queja, una breve descripción y adjuntar documentación de ser necesario.</a:t>
            </a:r>
          </a:p>
        </p:txBody>
      </p:sp>
    </p:spTree>
    <p:extLst>
      <p:ext uri="{BB962C8B-B14F-4D97-AF65-F5344CB8AC3E}">
        <p14:creationId xmlns:p14="http://schemas.microsoft.com/office/powerpoint/2010/main" val="148092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434558" y="1419128"/>
            <a:ext cx="11587625" cy="4154984"/>
          </a:xfrm>
          <a:prstGeom prst="rect">
            <a:avLst/>
          </a:prstGeom>
          <a:noFill/>
        </p:spPr>
        <p:txBody>
          <a:bodyPr wrap="square" rtlCol="0">
            <a:spAutoFit/>
          </a:bodyPr>
          <a:lstStyle/>
          <a:p>
            <a:pPr algn="just">
              <a:lnSpc>
                <a:spcPct val="150000"/>
              </a:lnSpc>
            </a:pPr>
            <a:r>
              <a:rPr lang="es-ES" sz="1600" dirty="0"/>
              <a:t>Basándonos en los principios de protección al cliente contamos con diversas clasificaciones en la plataforma ASISTE al momento de la creación de un ticket:</a:t>
            </a:r>
          </a:p>
          <a:p>
            <a:pPr algn="just">
              <a:lnSpc>
                <a:spcPct val="150000"/>
              </a:lnSpc>
            </a:pPr>
            <a:endParaRPr lang="es-ES" sz="1600" dirty="0"/>
          </a:p>
          <a:p>
            <a:pPr marL="285750" indent="-285750" algn="just">
              <a:lnSpc>
                <a:spcPct val="150000"/>
              </a:lnSpc>
              <a:buClr>
                <a:srgbClr val="B50938"/>
              </a:buClr>
              <a:buFont typeface="Arial" panose="020B0604020202020204" pitchFamily="34" charset="0"/>
              <a:buChar char="•"/>
            </a:pPr>
            <a:r>
              <a:rPr lang="es-ES" sz="1600" dirty="0"/>
              <a:t>Trato de personal (actitud y/o servicio)</a:t>
            </a:r>
          </a:p>
          <a:p>
            <a:pPr marL="285750" indent="-285750" algn="just">
              <a:lnSpc>
                <a:spcPct val="150000"/>
              </a:lnSpc>
              <a:buClr>
                <a:srgbClr val="B50938"/>
              </a:buClr>
              <a:buFont typeface="Arial" panose="020B0604020202020204" pitchFamily="34" charset="0"/>
              <a:buChar char="•"/>
            </a:pPr>
            <a:r>
              <a:rPr lang="es-GT" sz="1600" dirty="0"/>
              <a:t>Seguimiento del crédito</a:t>
            </a:r>
          </a:p>
          <a:p>
            <a:pPr marL="285750" indent="-285750" algn="just">
              <a:lnSpc>
                <a:spcPct val="150000"/>
              </a:lnSpc>
              <a:buClr>
                <a:srgbClr val="B50938"/>
              </a:buClr>
              <a:buFont typeface="Arial" panose="020B0604020202020204" pitchFamily="34" charset="0"/>
              <a:buChar char="•"/>
            </a:pPr>
            <a:r>
              <a:rPr lang="es-GT" sz="1600" dirty="0"/>
              <a:t>Cobros injustificados</a:t>
            </a:r>
          </a:p>
          <a:p>
            <a:pPr marL="285750" indent="-285750" algn="just">
              <a:lnSpc>
                <a:spcPct val="150000"/>
              </a:lnSpc>
              <a:buClr>
                <a:srgbClr val="B50938"/>
              </a:buClr>
              <a:buFont typeface="Arial" panose="020B0604020202020204" pitchFamily="34" charset="0"/>
              <a:buChar char="•"/>
            </a:pPr>
            <a:r>
              <a:rPr lang="es-ES" sz="1600" dirty="0"/>
              <a:t>Inasistencia o impuntualidad del Oficial de Crédito/Ejecutivo de Negocios a las reuniones</a:t>
            </a:r>
          </a:p>
          <a:p>
            <a:pPr marL="285750" indent="-285750" algn="just">
              <a:lnSpc>
                <a:spcPct val="150000"/>
              </a:lnSpc>
              <a:buClr>
                <a:srgbClr val="B50938"/>
              </a:buClr>
              <a:buFont typeface="Arial" panose="020B0604020202020204" pitchFamily="34" charset="0"/>
              <a:buChar char="•"/>
            </a:pPr>
            <a:r>
              <a:rPr lang="es-GT" sz="1600" dirty="0"/>
              <a:t>Agencia (lugar, infraestructura, mobiliario)</a:t>
            </a:r>
          </a:p>
          <a:p>
            <a:pPr marL="285750" indent="-285750" algn="just">
              <a:lnSpc>
                <a:spcPct val="150000"/>
              </a:lnSpc>
              <a:buClr>
                <a:srgbClr val="B50938"/>
              </a:buClr>
              <a:buFont typeface="Arial" panose="020B0604020202020204" pitchFamily="34" charset="0"/>
              <a:buChar char="•"/>
            </a:pPr>
            <a:r>
              <a:rPr lang="es-GT" sz="1600" dirty="0"/>
              <a:t>Actitud y/o servicio</a:t>
            </a:r>
          </a:p>
          <a:p>
            <a:pPr marL="285750" indent="-285750" algn="just">
              <a:lnSpc>
                <a:spcPct val="150000"/>
              </a:lnSpc>
              <a:buClr>
                <a:srgbClr val="B50938"/>
              </a:buClr>
              <a:buFont typeface="Arial" panose="020B0604020202020204" pitchFamily="34" charset="0"/>
              <a:buChar char="•"/>
            </a:pPr>
            <a:r>
              <a:rPr lang="es-ES" sz="1600" dirty="0"/>
              <a:t>Otros (en estos entran notificaciones recibidas por Entes Gubernamentales)</a:t>
            </a:r>
          </a:p>
          <a:p>
            <a:pPr marL="285750" indent="-285750" algn="just">
              <a:lnSpc>
                <a:spcPct val="150000"/>
              </a:lnSpc>
              <a:buClr>
                <a:srgbClr val="B50938"/>
              </a:buClr>
              <a:buFont typeface="Arial" panose="020B0604020202020204" pitchFamily="34" charset="0"/>
              <a:buChar char="•"/>
            </a:pPr>
            <a:endParaRPr lang="es-GT" sz="1600" dirty="0"/>
          </a:p>
        </p:txBody>
      </p:sp>
      <p:sp>
        <p:nvSpPr>
          <p:cNvPr id="91" name="Rectángulo 90"/>
          <p:cNvSpPr/>
          <p:nvPr/>
        </p:nvSpPr>
        <p:spPr>
          <a:xfrm>
            <a:off x="0" y="0"/>
            <a:ext cx="12192000" cy="673331"/>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900"/>
          </a:p>
        </p:txBody>
      </p:sp>
      <p:sp>
        <p:nvSpPr>
          <p:cNvPr id="92" name="CuadroTexto 91"/>
          <p:cNvSpPr txBox="1"/>
          <p:nvPr/>
        </p:nvSpPr>
        <p:spPr>
          <a:xfrm>
            <a:off x="-1" y="73703"/>
            <a:ext cx="12192001" cy="523220"/>
          </a:xfrm>
          <a:prstGeom prst="rect">
            <a:avLst/>
          </a:prstGeom>
          <a:noFill/>
        </p:spPr>
        <p:txBody>
          <a:bodyPr wrap="square" rtlCol="0" anchor="ctr">
            <a:spAutoFit/>
          </a:bodyPr>
          <a:lstStyle/>
          <a:p>
            <a:pPr algn="ctr"/>
            <a:r>
              <a:rPr lang="es-GT" sz="2800" b="1" dirty="0">
                <a:solidFill>
                  <a:schemeClr val="bg1"/>
                </a:solidFill>
                <a:latin typeface="Myriad Pro Light" panose="020B0403030403020204" pitchFamily="34" charset="0"/>
              </a:rPr>
              <a:t>Clasificación de quejas</a:t>
            </a:r>
            <a:endParaRPr lang="es-GT" sz="2800" b="1" dirty="0">
              <a:solidFill>
                <a:schemeClr val="bg1"/>
              </a:solidFill>
            </a:endParaRPr>
          </a:p>
        </p:txBody>
      </p:sp>
    </p:spTree>
    <p:extLst>
      <p:ext uri="{BB962C8B-B14F-4D97-AF65-F5344CB8AC3E}">
        <p14:creationId xmlns:p14="http://schemas.microsoft.com/office/powerpoint/2010/main" val="1134745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ángulo 90"/>
          <p:cNvSpPr/>
          <p:nvPr/>
        </p:nvSpPr>
        <p:spPr>
          <a:xfrm>
            <a:off x="0" y="0"/>
            <a:ext cx="12192000" cy="673331"/>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900"/>
          </a:p>
        </p:txBody>
      </p:sp>
      <p:sp>
        <p:nvSpPr>
          <p:cNvPr id="6" name="CuadroTexto 5"/>
          <p:cNvSpPr txBox="1"/>
          <p:nvPr/>
        </p:nvSpPr>
        <p:spPr>
          <a:xfrm>
            <a:off x="-121921" y="130391"/>
            <a:ext cx="12189718" cy="523220"/>
          </a:xfrm>
          <a:prstGeom prst="rect">
            <a:avLst/>
          </a:prstGeom>
          <a:noFill/>
        </p:spPr>
        <p:txBody>
          <a:bodyPr wrap="square" rtlCol="0">
            <a:spAutoFit/>
          </a:bodyPr>
          <a:lstStyle/>
          <a:p>
            <a:pPr algn="ctr"/>
            <a:r>
              <a:rPr lang="es-GT" sz="2800" b="1" dirty="0">
                <a:solidFill>
                  <a:schemeClr val="bg1"/>
                </a:solidFill>
                <a:latin typeface="Myriad Pro Light" panose="020B0403030403020204" pitchFamily="34" charset="0"/>
              </a:rPr>
              <a:t>Proceso de solución de quejas</a:t>
            </a:r>
            <a:endParaRPr lang="es-GT" sz="2800" b="1" dirty="0">
              <a:solidFill>
                <a:schemeClr val="bg1"/>
              </a:solidFill>
            </a:endParaRPr>
          </a:p>
        </p:txBody>
      </p:sp>
      <p:sp>
        <p:nvSpPr>
          <p:cNvPr id="7" name="CuadroTexto 6"/>
          <p:cNvSpPr txBox="1"/>
          <p:nvPr/>
        </p:nvSpPr>
        <p:spPr>
          <a:xfrm>
            <a:off x="283628" y="1114241"/>
            <a:ext cx="11378619" cy="2677656"/>
          </a:xfrm>
          <a:prstGeom prst="rect">
            <a:avLst/>
          </a:prstGeom>
          <a:noFill/>
        </p:spPr>
        <p:txBody>
          <a:bodyPr wrap="square" rtlCol="0">
            <a:spAutoFit/>
          </a:bodyPr>
          <a:lstStyle/>
          <a:p>
            <a:pPr algn="just">
              <a:lnSpc>
                <a:spcPct val="150000"/>
              </a:lnSpc>
            </a:pPr>
            <a:r>
              <a:rPr lang="es-ES" sz="1600" dirty="0"/>
              <a:t>Según el Manual de Solución de quejas, el Gestor de Servicio al Cliente se encargará de gestionar las quejas de clientes externos, para esto, tendrá cinco días hábiles (contados a partir del registro de la queja), por lo que de manera inmediata solicitará apoyo al departamento o área correspondiente de resolver lo solicitado</a:t>
            </a:r>
            <a:r>
              <a:rPr lang="es-GT" sz="1600" dirty="0"/>
              <a:t>. </a:t>
            </a:r>
            <a:r>
              <a:rPr lang="es-ES" sz="1600" dirty="0"/>
              <a:t>Las áreas o departamentos dispondrán de dos días hábiles para dar la solución a la queja, sin  embargo, cuando no puedan resolver en el tiempo establecido, deberán informar y proporcionar una  fecha en la que consideren que estará solventada y así se pueda retroalimentar al cliente lo antes posible.</a:t>
            </a:r>
          </a:p>
          <a:p>
            <a:pPr algn="just">
              <a:lnSpc>
                <a:spcPct val="150000"/>
              </a:lnSpc>
            </a:pPr>
            <a:endParaRPr lang="es-ES" sz="1600" dirty="0"/>
          </a:p>
          <a:p>
            <a:pPr algn="just">
              <a:lnSpc>
                <a:spcPct val="150000"/>
              </a:lnSpc>
            </a:pPr>
            <a:r>
              <a:rPr lang="es-ES" sz="1600" dirty="0"/>
              <a:t>En ningún caso según nuestro compromiso con los principios de protección al cliente deberá exceder los 30 días.</a:t>
            </a:r>
            <a:endParaRPr lang="es-GT" sz="1600" dirty="0"/>
          </a:p>
        </p:txBody>
      </p:sp>
      <p:graphicFrame>
        <p:nvGraphicFramePr>
          <p:cNvPr id="3" name="Tabla 2"/>
          <p:cNvGraphicFramePr>
            <a:graphicFrameLocks noGrp="1"/>
          </p:cNvGraphicFramePr>
          <p:nvPr>
            <p:extLst>
              <p:ext uri="{D42A27DB-BD31-4B8C-83A1-F6EECF244321}">
                <p14:modId xmlns:p14="http://schemas.microsoft.com/office/powerpoint/2010/main" val="4218110967"/>
              </p:ext>
            </p:extLst>
          </p:nvPr>
        </p:nvGraphicFramePr>
        <p:xfrm>
          <a:off x="1718491" y="4133426"/>
          <a:ext cx="8128000" cy="229108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2866715098"/>
                    </a:ext>
                  </a:extLst>
                </a:gridCol>
                <a:gridCol w="4064000">
                  <a:extLst>
                    <a:ext uri="{9D8B030D-6E8A-4147-A177-3AD203B41FA5}">
                      <a16:colId xmlns:a16="http://schemas.microsoft.com/office/drawing/2014/main" val="135481019"/>
                    </a:ext>
                  </a:extLst>
                </a:gridCol>
              </a:tblGrid>
              <a:tr h="370840">
                <a:tc>
                  <a:txBody>
                    <a:bodyPr/>
                    <a:lstStyle/>
                    <a:p>
                      <a:r>
                        <a:rPr lang="es-GT" dirty="0"/>
                        <a:t>Clasificación de Prioridad</a:t>
                      </a:r>
                    </a:p>
                  </a:txBody>
                  <a:tcPr/>
                </a:tc>
                <a:tc>
                  <a:txBody>
                    <a:bodyPr/>
                    <a:lstStyle/>
                    <a:p>
                      <a:r>
                        <a:rPr lang="es-GT" dirty="0"/>
                        <a:t>Breve</a:t>
                      </a:r>
                      <a:r>
                        <a:rPr lang="es-GT" baseline="0" dirty="0"/>
                        <a:t> Descripción</a:t>
                      </a:r>
                      <a:endParaRPr lang="es-GT" dirty="0"/>
                    </a:p>
                  </a:txBody>
                  <a:tcPr/>
                </a:tc>
                <a:extLst>
                  <a:ext uri="{0D108BD9-81ED-4DB2-BD59-A6C34878D82A}">
                    <a16:rowId xmlns:a16="http://schemas.microsoft.com/office/drawing/2014/main" val="373049394"/>
                  </a:ext>
                </a:extLst>
              </a:tr>
              <a:tr h="370840">
                <a:tc>
                  <a:txBody>
                    <a:bodyPr/>
                    <a:lstStyle/>
                    <a:p>
                      <a:r>
                        <a:rPr lang="es-GT" dirty="0"/>
                        <a:t>Normal</a:t>
                      </a:r>
                    </a:p>
                  </a:txBody>
                  <a:tcPr/>
                </a:tc>
                <a:tc>
                  <a:txBody>
                    <a:bodyPr/>
                    <a:lstStyle/>
                    <a:p>
                      <a:r>
                        <a:rPr lang="es-GT" dirty="0"/>
                        <a:t>Molestias por parte del cliente,</a:t>
                      </a:r>
                      <a:r>
                        <a:rPr lang="es-GT" baseline="0" dirty="0"/>
                        <a:t> mejora de atención</a:t>
                      </a:r>
                      <a:endParaRPr lang="es-GT" dirty="0"/>
                    </a:p>
                  </a:txBody>
                  <a:tcPr/>
                </a:tc>
                <a:extLst>
                  <a:ext uri="{0D108BD9-81ED-4DB2-BD59-A6C34878D82A}">
                    <a16:rowId xmlns:a16="http://schemas.microsoft.com/office/drawing/2014/main" val="343909851"/>
                  </a:ext>
                </a:extLst>
              </a:tr>
              <a:tr h="370840">
                <a:tc>
                  <a:txBody>
                    <a:bodyPr/>
                    <a:lstStyle/>
                    <a:p>
                      <a:r>
                        <a:rPr lang="es-GT" dirty="0"/>
                        <a:t>Relevante</a:t>
                      </a:r>
                    </a:p>
                  </a:txBody>
                  <a:tcPr/>
                </a:tc>
                <a:tc>
                  <a:txBody>
                    <a:bodyPr/>
                    <a:lstStyle/>
                    <a:p>
                      <a:r>
                        <a:rPr lang="es-GT" dirty="0"/>
                        <a:t>Malos Procesos en Experiencia del Cliente</a:t>
                      </a:r>
                    </a:p>
                  </a:txBody>
                  <a:tcPr/>
                </a:tc>
                <a:extLst>
                  <a:ext uri="{0D108BD9-81ED-4DB2-BD59-A6C34878D82A}">
                    <a16:rowId xmlns:a16="http://schemas.microsoft.com/office/drawing/2014/main" val="2762487569"/>
                  </a:ext>
                </a:extLst>
              </a:tr>
              <a:tr h="370840">
                <a:tc>
                  <a:txBody>
                    <a:bodyPr/>
                    <a:lstStyle/>
                    <a:p>
                      <a:r>
                        <a:rPr lang="es-GT" dirty="0"/>
                        <a:t>Urgente</a:t>
                      </a:r>
                    </a:p>
                  </a:txBody>
                  <a:tcPr/>
                </a:tc>
                <a:tc>
                  <a:txBody>
                    <a:bodyPr/>
                    <a:lstStyle/>
                    <a:p>
                      <a:r>
                        <a:rPr lang="es-GT" dirty="0"/>
                        <a:t>Posible daño</a:t>
                      </a:r>
                      <a:r>
                        <a:rPr lang="es-GT" baseline="0" dirty="0"/>
                        <a:t> </a:t>
                      </a:r>
                      <a:r>
                        <a:rPr lang="es-GT" baseline="0" dirty="0" err="1"/>
                        <a:t>reputacional</a:t>
                      </a:r>
                      <a:r>
                        <a:rPr lang="es-GT" baseline="0" dirty="0"/>
                        <a:t> </a:t>
                      </a:r>
                      <a:r>
                        <a:rPr lang="es-GT" dirty="0"/>
                        <a:t>o posible impacto en múltiples clientes</a:t>
                      </a:r>
                    </a:p>
                  </a:txBody>
                  <a:tcPr/>
                </a:tc>
                <a:extLst>
                  <a:ext uri="{0D108BD9-81ED-4DB2-BD59-A6C34878D82A}">
                    <a16:rowId xmlns:a16="http://schemas.microsoft.com/office/drawing/2014/main" val="2500039990"/>
                  </a:ext>
                </a:extLst>
              </a:tr>
            </a:tbl>
          </a:graphicData>
        </a:graphic>
      </p:graphicFrame>
    </p:spTree>
    <p:extLst>
      <p:ext uri="{BB962C8B-B14F-4D97-AF65-F5344CB8AC3E}">
        <p14:creationId xmlns:p14="http://schemas.microsoft.com/office/powerpoint/2010/main" val="256813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ángulo 90"/>
          <p:cNvSpPr/>
          <p:nvPr/>
        </p:nvSpPr>
        <p:spPr>
          <a:xfrm>
            <a:off x="0" y="0"/>
            <a:ext cx="12192000" cy="673331"/>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900"/>
          </a:p>
        </p:txBody>
      </p:sp>
      <p:sp>
        <p:nvSpPr>
          <p:cNvPr id="6" name="CuadroTexto 5"/>
          <p:cNvSpPr txBox="1"/>
          <p:nvPr/>
        </p:nvSpPr>
        <p:spPr>
          <a:xfrm>
            <a:off x="-121921" y="130391"/>
            <a:ext cx="12189718" cy="523220"/>
          </a:xfrm>
          <a:prstGeom prst="rect">
            <a:avLst/>
          </a:prstGeom>
          <a:noFill/>
        </p:spPr>
        <p:txBody>
          <a:bodyPr wrap="square" rtlCol="0">
            <a:spAutoFit/>
          </a:bodyPr>
          <a:lstStyle/>
          <a:p>
            <a:pPr algn="ctr"/>
            <a:r>
              <a:rPr lang="es-GT" sz="2800" b="1" dirty="0">
                <a:solidFill>
                  <a:schemeClr val="bg1"/>
                </a:solidFill>
                <a:latin typeface="Myriad Pro Light" panose="020B0403030403020204" pitchFamily="34" charset="0"/>
              </a:rPr>
              <a:t>Proceso de solución de quejas</a:t>
            </a:r>
            <a:endParaRPr lang="es-GT" sz="2800" b="1" dirty="0">
              <a:solidFill>
                <a:schemeClr val="bg1"/>
              </a:solidFill>
            </a:endParaRPr>
          </a:p>
        </p:txBody>
      </p:sp>
      <p:pic>
        <p:nvPicPr>
          <p:cNvPr id="2" name="Imagen 1"/>
          <p:cNvPicPr>
            <a:picLocks noChangeAspect="1"/>
          </p:cNvPicPr>
          <p:nvPr/>
        </p:nvPicPr>
        <p:blipFill rotWithShape="1">
          <a:blip r:embed="rId2"/>
          <a:srcRect l="8333" t="22001" r="13750" b="13406"/>
          <a:stretch/>
        </p:blipFill>
        <p:spPr>
          <a:xfrm>
            <a:off x="118110" y="784002"/>
            <a:ext cx="11979833" cy="5586318"/>
          </a:xfrm>
          <a:prstGeom prst="rect">
            <a:avLst/>
          </a:prstGeom>
        </p:spPr>
      </p:pic>
      <p:sp>
        <p:nvSpPr>
          <p:cNvPr id="3" name="CuadroTexto 2"/>
          <p:cNvSpPr txBox="1"/>
          <p:nvPr/>
        </p:nvSpPr>
        <p:spPr>
          <a:xfrm>
            <a:off x="1295400" y="1280160"/>
            <a:ext cx="9738360" cy="584775"/>
          </a:xfrm>
          <a:prstGeom prst="rect">
            <a:avLst/>
          </a:prstGeom>
          <a:noFill/>
        </p:spPr>
        <p:txBody>
          <a:bodyPr wrap="square" rtlCol="0">
            <a:spAutoFit/>
          </a:bodyPr>
          <a:lstStyle/>
          <a:p>
            <a:r>
              <a:rPr lang="es-GT" sz="3200" b="1" dirty="0">
                <a:solidFill>
                  <a:srgbClr val="B40931"/>
                </a:solidFill>
              </a:rPr>
              <a:t>De Forma Digital a través de nuestro sistema ASISTE</a:t>
            </a:r>
          </a:p>
        </p:txBody>
      </p:sp>
    </p:spTree>
    <p:extLst>
      <p:ext uri="{BB962C8B-B14F-4D97-AF65-F5344CB8AC3E}">
        <p14:creationId xmlns:p14="http://schemas.microsoft.com/office/powerpoint/2010/main" val="20664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ángulo 90"/>
          <p:cNvSpPr/>
          <p:nvPr/>
        </p:nvSpPr>
        <p:spPr>
          <a:xfrm>
            <a:off x="0" y="0"/>
            <a:ext cx="12192000" cy="673331"/>
          </a:xfrm>
          <a:prstGeom prst="rect">
            <a:avLst/>
          </a:prstGeom>
          <a:solidFill>
            <a:srgbClr val="9C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900"/>
          </a:p>
        </p:txBody>
      </p:sp>
      <p:sp>
        <p:nvSpPr>
          <p:cNvPr id="6" name="CuadroTexto 5"/>
          <p:cNvSpPr txBox="1"/>
          <p:nvPr/>
        </p:nvSpPr>
        <p:spPr>
          <a:xfrm>
            <a:off x="-121921" y="130391"/>
            <a:ext cx="12189718" cy="523220"/>
          </a:xfrm>
          <a:prstGeom prst="rect">
            <a:avLst/>
          </a:prstGeom>
          <a:noFill/>
        </p:spPr>
        <p:txBody>
          <a:bodyPr wrap="square" rtlCol="0">
            <a:spAutoFit/>
          </a:bodyPr>
          <a:lstStyle/>
          <a:p>
            <a:pPr algn="ctr"/>
            <a:r>
              <a:rPr lang="es-GT" sz="2800" b="1" dirty="0">
                <a:solidFill>
                  <a:schemeClr val="bg1"/>
                </a:solidFill>
                <a:latin typeface="Myriad Pro Light" panose="020B0403030403020204" pitchFamily="34" charset="0"/>
              </a:rPr>
              <a:t>Proceso de solución de quejas</a:t>
            </a:r>
            <a:endParaRPr lang="es-GT" sz="2800" b="1"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478" y="1114696"/>
            <a:ext cx="5158790" cy="5621383"/>
          </a:xfrm>
          <a:prstGeom prst="rect">
            <a:avLst/>
          </a:prstGeom>
        </p:spPr>
      </p:pic>
    </p:spTree>
    <p:extLst>
      <p:ext uri="{BB962C8B-B14F-4D97-AF65-F5344CB8AC3E}">
        <p14:creationId xmlns:p14="http://schemas.microsoft.com/office/powerpoint/2010/main" val="41407832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FFFFFF"/>
    </a:dk2>
    <a:lt2>
      <a:srgbClr val="ACB6AB"/>
    </a:lt2>
    <a:accent1>
      <a:srgbClr val="B50938"/>
    </a:accent1>
    <a:accent2>
      <a:srgbClr val="ACB6AB"/>
    </a:accent2>
    <a:accent3>
      <a:srgbClr val="FFFFFF"/>
    </a:accent3>
    <a:accent4>
      <a:srgbClr val="000000"/>
    </a:accent4>
    <a:accent5>
      <a:srgbClr val="D7AAAE"/>
    </a:accent5>
    <a:accent6>
      <a:srgbClr val="9BA59B"/>
    </a:accent6>
    <a:hlink>
      <a:srgbClr val="00AEEF"/>
    </a:hlink>
    <a:folHlink>
      <a:srgbClr val="D9DA5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FE3F74FDB2A94D9647843EB2BCB055" ma:contentTypeVersion="12" ma:contentTypeDescription="Create a new document." ma:contentTypeScope="" ma:versionID="baa08b0f721e60de7354a6ff7e2dfbd5">
  <xsd:schema xmlns:xsd="http://www.w3.org/2001/XMLSchema" xmlns:xs="http://www.w3.org/2001/XMLSchema" xmlns:p="http://schemas.microsoft.com/office/2006/metadata/properties" xmlns:ns3="b5ccd1b2-344c-4dbe-adc3-c0826422f1c9" xmlns:ns4="c4e5441d-8483-46dc-b530-5a109d91a26b" targetNamespace="http://schemas.microsoft.com/office/2006/metadata/properties" ma:root="true" ma:fieldsID="c76f8a5c4752aa1e6a33c13f6170cd18" ns3:_="" ns4:_="">
    <xsd:import namespace="b5ccd1b2-344c-4dbe-adc3-c0826422f1c9"/>
    <xsd:import namespace="c4e5441d-8483-46dc-b530-5a109d91a26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cd1b2-344c-4dbe-adc3-c0826422f1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e5441d-8483-46dc-b530-5a109d91a2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686006-E124-4F84-995E-3F8A1EDE0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cd1b2-344c-4dbe-adc3-c0826422f1c9"/>
    <ds:schemaRef ds:uri="c4e5441d-8483-46dc-b530-5a109d91a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087E69-E385-4D19-BA61-176BB6B60BD4}">
  <ds:schemaRefs>
    <ds:schemaRef ds:uri="http://purl.org/dc/elements/1.1/"/>
    <ds:schemaRef ds:uri="http://purl.org/dc/term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c4e5441d-8483-46dc-b530-5a109d91a26b"/>
    <ds:schemaRef ds:uri="b5ccd1b2-344c-4dbe-adc3-c0826422f1c9"/>
    <ds:schemaRef ds:uri="http://www.w3.org/XML/1998/namespace"/>
  </ds:schemaRefs>
</ds:datastoreItem>
</file>

<file path=customXml/itemProps3.xml><?xml version="1.0" encoding="utf-8"?>
<ds:datastoreItem xmlns:ds="http://schemas.openxmlformats.org/officeDocument/2006/customXml" ds:itemID="{2661E0D1-6769-4D1B-8BEC-D7A0C458D1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6370</TotalTime>
  <Words>825</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Myriad Pro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 Macalpin Martinez</dc:creator>
  <cp:lastModifiedBy>Cara Forster</cp:lastModifiedBy>
  <cp:revision>746</cp:revision>
  <dcterms:created xsi:type="dcterms:W3CDTF">2020-06-23T18:29:35Z</dcterms:created>
  <dcterms:modified xsi:type="dcterms:W3CDTF">2022-11-03T00:23:12Z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0x01010068FE3F74FDB2A94D9647843EB2BCB055</vt:lpwstr>
  </property>
</Properties>
</file>