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5113000" cy="106934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lear Sans Regular" panose="020B0604020202020204" charset="0"/>
      <p:regular r:id="rId17"/>
    </p:embeddedFont>
    <p:embeddedFont>
      <p:font typeface="Clear Sans Regular Bold" panose="020B0604020202020204" charset="0"/>
      <p:regular r:id="rId18"/>
    </p:embeddedFont>
    <p:embeddedFont>
      <p:font typeface="Clear Sans Regular Italic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9FE6B8-0282-46E5-933F-E8BA567D6E0E}" v="3" dt="2023-10-11T13:52:12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15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élia Fernandez" userId="5bb4fe6460dd3d71" providerId="LiveId" clId="{CF6FED89-BD24-4B99-A4E0-7F0A48E2C666}"/>
    <pc:docChg chg="modSld">
      <pc:chgData name="Célia Fernandez" userId="5bb4fe6460dd3d71" providerId="LiveId" clId="{CF6FED89-BD24-4B99-A4E0-7F0A48E2C666}" dt="2023-10-03T13:13:43.876" v="44" actId="2711"/>
      <pc:docMkLst>
        <pc:docMk/>
      </pc:docMkLst>
      <pc:sldChg chg="addSp modSp mod">
        <pc:chgData name="Célia Fernandez" userId="5bb4fe6460dd3d71" providerId="LiveId" clId="{CF6FED89-BD24-4B99-A4E0-7F0A48E2C666}" dt="2023-10-03T13:12:34.358" v="35" actId="2711"/>
        <pc:sldMkLst>
          <pc:docMk/>
          <pc:sldMk cId="0" sldId="256"/>
        </pc:sldMkLst>
        <pc:spChg chg="add mod">
          <ac:chgData name="Célia Fernandez" userId="5bb4fe6460dd3d71" providerId="LiveId" clId="{CF6FED89-BD24-4B99-A4E0-7F0A48E2C666}" dt="2023-10-03T13:11:29.188" v="29" actId="1076"/>
          <ac:spMkLst>
            <pc:docMk/>
            <pc:sldMk cId="0" sldId="256"/>
            <ac:spMk id="4" creationId="{47E4252A-EA36-7923-490B-210EF4286D2B}"/>
          </ac:spMkLst>
        </pc:spChg>
        <pc:spChg chg="mod">
          <ac:chgData name="Célia Fernandez" userId="5bb4fe6460dd3d71" providerId="LiveId" clId="{CF6FED89-BD24-4B99-A4E0-7F0A48E2C666}" dt="2023-10-03T13:12:34.358" v="35" actId="2711"/>
          <ac:spMkLst>
            <pc:docMk/>
            <pc:sldMk cId="0" sldId="256"/>
            <ac:spMk id="1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34.358" v="35" actId="2711"/>
          <ac:spMkLst>
            <pc:docMk/>
            <pc:sldMk cId="0" sldId="256"/>
            <ac:spMk id="12" creationId="{00000000-0000-0000-0000-000000000000}"/>
          </ac:spMkLst>
        </pc:spChg>
      </pc:sldChg>
      <pc:sldChg chg="modSp mod">
        <pc:chgData name="Célia Fernandez" userId="5bb4fe6460dd3d71" providerId="LiveId" clId="{CF6FED89-BD24-4B99-A4E0-7F0A48E2C666}" dt="2023-10-03T13:12:28.433" v="34" actId="2711"/>
        <pc:sldMkLst>
          <pc:docMk/>
          <pc:sldMk cId="0" sldId="257"/>
        </pc:sldMkLst>
        <pc:spChg chg="mod">
          <ac:chgData name="Célia Fernandez" userId="5bb4fe6460dd3d71" providerId="LiveId" clId="{CF6FED89-BD24-4B99-A4E0-7F0A48E2C666}" dt="2023-10-03T13:12:28.433" v="34" actId="2711"/>
          <ac:spMkLst>
            <pc:docMk/>
            <pc:sldMk cId="0" sldId="257"/>
            <ac:spMk id="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28.433" v="34" actId="2711"/>
          <ac:spMkLst>
            <pc:docMk/>
            <pc:sldMk cId="0" sldId="257"/>
            <ac:spMk id="1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23.363" v="33" actId="2711"/>
          <ac:spMkLst>
            <pc:docMk/>
            <pc:sldMk cId="0" sldId="257"/>
            <ac:spMk id="1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23.363" v="33" actId="2711"/>
          <ac:spMkLst>
            <pc:docMk/>
            <pc:sldMk cId="0" sldId="257"/>
            <ac:spMk id="1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23.363" v="33" actId="2711"/>
          <ac:spMkLst>
            <pc:docMk/>
            <pc:sldMk cId="0" sldId="257"/>
            <ac:spMk id="1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23.363" v="33" actId="2711"/>
          <ac:spMkLst>
            <pc:docMk/>
            <pc:sldMk cId="0" sldId="257"/>
            <ac:spMk id="1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23.363" v="33" actId="2711"/>
          <ac:spMkLst>
            <pc:docMk/>
            <pc:sldMk cId="0" sldId="257"/>
            <ac:spMk id="1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23.363" v="33" actId="2711"/>
          <ac:spMkLst>
            <pc:docMk/>
            <pc:sldMk cId="0" sldId="257"/>
            <ac:spMk id="19" creationId="{00000000-0000-0000-0000-000000000000}"/>
          </ac:spMkLst>
        </pc:spChg>
      </pc:sldChg>
      <pc:sldChg chg="modSp mod">
        <pc:chgData name="Célia Fernandez" userId="5bb4fe6460dd3d71" providerId="LiveId" clId="{CF6FED89-BD24-4B99-A4E0-7F0A48E2C666}" dt="2023-10-03T13:12:47.993" v="36" actId="2711"/>
        <pc:sldMkLst>
          <pc:docMk/>
          <pc:sldMk cId="0" sldId="258"/>
        </pc:sldMkLst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1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1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1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1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1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1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1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1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2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2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2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2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2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3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3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3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3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3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3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4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4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4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4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5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5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5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5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6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7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7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7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7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7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7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47.993" v="36" actId="2711"/>
          <ac:spMkLst>
            <pc:docMk/>
            <pc:sldMk cId="0" sldId="258"/>
            <ac:spMk id="77" creationId="{00000000-0000-0000-0000-000000000000}"/>
          </ac:spMkLst>
        </pc:spChg>
      </pc:sldChg>
      <pc:sldChg chg="modSp mod">
        <pc:chgData name="Célia Fernandez" userId="5bb4fe6460dd3d71" providerId="LiveId" clId="{CF6FED89-BD24-4B99-A4E0-7F0A48E2C666}" dt="2023-10-03T13:12:56.940" v="37" actId="2711"/>
        <pc:sldMkLst>
          <pc:docMk/>
          <pc:sldMk cId="0" sldId="259"/>
        </pc:sldMkLst>
        <pc:spChg chg="mod">
          <ac:chgData name="Célia Fernandez" userId="5bb4fe6460dd3d71" providerId="LiveId" clId="{CF6FED89-BD24-4B99-A4E0-7F0A48E2C666}" dt="2023-10-03T13:12:56.940" v="37" actId="2711"/>
          <ac:spMkLst>
            <pc:docMk/>
            <pc:sldMk cId="0" sldId="259"/>
            <ac:spMk id="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2:56.940" v="37" actId="2711"/>
          <ac:spMkLst>
            <pc:docMk/>
            <pc:sldMk cId="0" sldId="259"/>
            <ac:spMk id="7" creationId="{50CB1FF9-3CAE-3757-400A-7F83805960E7}"/>
          </ac:spMkLst>
        </pc:spChg>
      </pc:sldChg>
      <pc:sldChg chg="modSp mod">
        <pc:chgData name="Célia Fernandez" userId="5bb4fe6460dd3d71" providerId="LiveId" clId="{CF6FED89-BD24-4B99-A4E0-7F0A48E2C666}" dt="2023-10-03T13:13:04.025" v="38" actId="2711"/>
        <pc:sldMkLst>
          <pc:docMk/>
          <pc:sldMk cId="0" sldId="260"/>
        </pc:sldMkLst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1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1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1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1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1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2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2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2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2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2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2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3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3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3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3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4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4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5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6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7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7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7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7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7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8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8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8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8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04.025" v="38" actId="2711"/>
          <ac:spMkLst>
            <pc:docMk/>
            <pc:sldMk cId="0" sldId="260"/>
            <ac:spMk id="90" creationId="{00000000-0000-0000-0000-000000000000}"/>
          </ac:spMkLst>
        </pc:spChg>
      </pc:sldChg>
      <pc:sldChg chg="modSp mod">
        <pc:chgData name="Célia Fernandez" userId="5bb4fe6460dd3d71" providerId="LiveId" clId="{CF6FED89-BD24-4B99-A4E0-7F0A48E2C666}" dt="2023-10-03T13:13:11.106" v="39" actId="2711"/>
        <pc:sldMkLst>
          <pc:docMk/>
          <pc:sldMk cId="0" sldId="262"/>
        </pc:sldMkLst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1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1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1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1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2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2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2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2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2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2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3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3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3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4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5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5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5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5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5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5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6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7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8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9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9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9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9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9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9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99" creationId="{86B19B5D-2EBC-C336-B7D0-F413B3325740}"/>
          </ac:spMkLst>
        </pc:spChg>
        <pc:spChg chg="mod">
          <ac:chgData name="Célia Fernandez" userId="5bb4fe6460dd3d71" providerId="LiveId" clId="{CF6FED89-BD24-4B99-A4E0-7F0A48E2C666}" dt="2023-10-03T13:13:11.106" v="39" actId="2711"/>
          <ac:spMkLst>
            <pc:docMk/>
            <pc:sldMk cId="0" sldId="262"/>
            <ac:spMk id="100" creationId="{EE6A350F-8B45-8053-F7F2-622433D51202}"/>
          </ac:spMkLst>
        </pc:spChg>
      </pc:sldChg>
      <pc:sldChg chg="modSp mod">
        <pc:chgData name="Célia Fernandez" userId="5bb4fe6460dd3d71" providerId="LiveId" clId="{CF6FED89-BD24-4B99-A4E0-7F0A48E2C666}" dt="2023-10-03T13:13:26.655" v="41" actId="2711"/>
        <pc:sldMkLst>
          <pc:docMk/>
          <pc:sldMk cId="0" sldId="263"/>
        </pc:sldMkLst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1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1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1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1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1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1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1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2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2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2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2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2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3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3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3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3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3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3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4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4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4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4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4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4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5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5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5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5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5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5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6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6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6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6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7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7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7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7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7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8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8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8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8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9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9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9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9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26.655" v="41" actId="2711"/>
          <ac:spMkLst>
            <pc:docMk/>
            <pc:sldMk cId="0" sldId="263"/>
            <ac:spMk id="98" creationId="{00000000-0000-0000-0000-000000000000}"/>
          </ac:spMkLst>
        </pc:spChg>
      </pc:sldChg>
      <pc:sldChg chg="modSp mod">
        <pc:chgData name="Célia Fernandez" userId="5bb4fe6460dd3d71" providerId="LiveId" clId="{CF6FED89-BD24-4B99-A4E0-7F0A48E2C666}" dt="2023-10-03T13:13:31.533" v="42" actId="2711"/>
        <pc:sldMkLst>
          <pc:docMk/>
          <pc:sldMk cId="0" sldId="264"/>
        </pc:sldMkLst>
        <pc:spChg chg="mod">
          <ac:chgData name="Célia Fernandez" userId="5bb4fe6460dd3d71" providerId="LiveId" clId="{CF6FED89-BD24-4B99-A4E0-7F0A48E2C666}" dt="2023-10-03T13:13:31.533" v="42" actId="2711"/>
          <ac:spMkLst>
            <pc:docMk/>
            <pc:sldMk cId="0" sldId="264"/>
            <ac:spMk id="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1.533" v="42" actId="2711"/>
          <ac:spMkLst>
            <pc:docMk/>
            <pc:sldMk cId="0" sldId="264"/>
            <ac:spMk id="6" creationId="{FA8CDE0D-8C0F-755B-08E5-E160EF3971D6}"/>
          </ac:spMkLst>
        </pc:spChg>
      </pc:sldChg>
      <pc:sldChg chg="modSp mod">
        <pc:chgData name="Célia Fernandez" userId="5bb4fe6460dd3d71" providerId="LiveId" clId="{CF6FED89-BD24-4B99-A4E0-7F0A48E2C666}" dt="2023-10-03T13:13:37.107" v="43" actId="2711"/>
        <pc:sldMkLst>
          <pc:docMk/>
          <pc:sldMk cId="0" sldId="265"/>
        </pc:sldMkLst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1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1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1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1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2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2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2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2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2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2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2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2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3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3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3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3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3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3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3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4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5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6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6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6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6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6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6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6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37.107" v="43" actId="2711"/>
          <ac:spMkLst>
            <pc:docMk/>
            <pc:sldMk cId="0" sldId="265"/>
            <ac:spMk id="69" creationId="{00000000-0000-0000-0000-000000000000}"/>
          </ac:spMkLst>
        </pc:spChg>
      </pc:sldChg>
      <pc:sldChg chg="modSp mod">
        <pc:chgData name="Célia Fernandez" userId="5bb4fe6460dd3d71" providerId="LiveId" clId="{CF6FED89-BD24-4B99-A4E0-7F0A48E2C666}" dt="2023-10-03T13:13:43.876" v="44" actId="2711"/>
        <pc:sldMkLst>
          <pc:docMk/>
          <pc:sldMk cId="0" sldId="266"/>
        </pc:sldMkLst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1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1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16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1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1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3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4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5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7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8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29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30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31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32" creationId="{00000000-0000-0000-0000-000000000000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34" creationId="{57A7CD1D-8BD3-8A9A-E30D-F737BBA30EA4}"/>
          </ac:spMkLst>
        </pc:spChg>
        <pc:spChg chg="mod">
          <ac:chgData name="Célia Fernandez" userId="5bb4fe6460dd3d71" providerId="LiveId" clId="{CF6FED89-BD24-4B99-A4E0-7F0A48E2C666}" dt="2023-10-03T13:13:43.876" v="44" actId="2711"/>
          <ac:spMkLst>
            <pc:docMk/>
            <pc:sldMk cId="0" sldId="266"/>
            <ac:spMk id="35" creationId="{EEB4861E-B016-7A16-D088-5B3BA00F0FD4}"/>
          </ac:spMkLst>
        </pc:spChg>
      </pc:sldChg>
    </pc:docChg>
  </pc:docChgLst>
  <pc:docChgLst>
    <pc:chgData name="Célia Fernandez" userId="5bb4fe6460dd3d71" providerId="LiveId" clId="{7B9FE6B8-0282-46E5-933F-E8BA567D6E0E}"/>
    <pc:docChg chg="undo custSel modSld">
      <pc:chgData name="Célia Fernandez" userId="5bb4fe6460dd3d71" providerId="LiveId" clId="{7B9FE6B8-0282-46E5-933F-E8BA567D6E0E}" dt="2023-10-11T13:52:30.559" v="16" actId="167"/>
      <pc:docMkLst>
        <pc:docMk/>
      </pc:docMkLst>
      <pc:sldChg chg="modSp mod">
        <pc:chgData name="Célia Fernandez" userId="5bb4fe6460dd3d71" providerId="LiveId" clId="{7B9FE6B8-0282-46E5-933F-E8BA567D6E0E}" dt="2023-10-11T13:52:30.559" v="16" actId="167"/>
        <pc:sldMkLst>
          <pc:docMk/>
          <pc:sldMk cId="0" sldId="262"/>
        </pc:sldMkLst>
        <pc:spChg chg="mod ord">
          <ac:chgData name="Célia Fernandez" userId="5bb4fe6460dd3d71" providerId="LiveId" clId="{7B9FE6B8-0282-46E5-933F-E8BA567D6E0E}" dt="2023-10-11T13:52:30.559" v="16" actId="167"/>
          <ac:spMkLst>
            <pc:docMk/>
            <pc:sldMk cId="0" sldId="262"/>
            <ac:spMk id="98" creationId="{00000000-0000-0000-0000-000000000000}"/>
          </ac:spMkLst>
        </pc:spChg>
      </pc:sldChg>
    </pc:docChg>
  </pc:docChgLst>
  <pc:docChgLst>
    <pc:chgData name="CERISE Association" userId="032d7180aca2927e" providerId="LiveId" clId="{0CB84A6F-10E2-4C2A-920E-14EB497F4AFD}"/>
    <pc:docChg chg="undo custSel modSld">
      <pc:chgData name="CERISE Association" userId="032d7180aca2927e" providerId="LiveId" clId="{0CB84A6F-10E2-4C2A-920E-14EB497F4AFD}" dt="2023-10-02T08:46:31.860" v="1315" actId="20577"/>
      <pc:docMkLst>
        <pc:docMk/>
      </pc:docMkLst>
      <pc:sldChg chg="addSp delSp modSp mod">
        <pc:chgData name="CERISE Association" userId="032d7180aca2927e" providerId="LiveId" clId="{0CB84A6F-10E2-4C2A-920E-14EB497F4AFD}" dt="2023-10-02T08:16:03.427" v="73" actId="14100"/>
        <pc:sldMkLst>
          <pc:docMk/>
          <pc:sldMk cId="0" sldId="256"/>
        </pc:sldMkLst>
        <pc:spChg chg="mod">
          <ac:chgData name="CERISE Association" userId="032d7180aca2927e" providerId="LiveId" clId="{0CB84A6F-10E2-4C2A-920E-14EB497F4AFD}" dt="2023-10-02T08:16:03.427" v="73" actId="1410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15:48.010" v="54" actId="20577"/>
          <ac:spMkLst>
            <pc:docMk/>
            <pc:sldMk cId="0" sldId="256"/>
            <ac:spMk id="12" creationId="{00000000-0000-0000-0000-000000000000}"/>
          </ac:spMkLst>
        </pc:spChg>
        <pc:spChg chg="add mod">
          <ac:chgData name="CERISE Association" userId="032d7180aca2927e" providerId="LiveId" clId="{0CB84A6F-10E2-4C2A-920E-14EB497F4AFD}" dt="2023-10-02T08:15:21.226" v="35" actId="1076"/>
          <ac:spMkLst>
            <pc:docMk/>
            <pc:sldMk cId="0" sldId="256"/>
            <ac:spMk id="17" creationId="{66D5D723-9858-98F7-A591-557D6130B37A}"/>
          </ac:spMkLst>
        </pc:spChg>
        <pc:picChg chg="del">
          <ac:chgData name="CERISE Association" userId="032d7180aca2927e" providerId="LiveId" clId="{0CB84A6F-10E2-4C2A-920E-14EB497F4AFD}" dt="2023-10-02T08:14:34.332" v="1" actId="478"/>
          <ac:picMkLst>
            <pc:docMk/>
            <pc:sldMk cId="0" sldId="256"/>
            <ac:picMk id="4" creationId="{00000000-0000-0000-0000-000000000000}"/>
          </ac:picMkLst>
        </pc:picChg>
        <pc:picChg chg="del">
          <ac:chgData name="CERISE Association" userId="032d7180aca2927e" providerId="LiveId" clId="{0CB84A6F-10E2-4C2A-920E-14EB497F4AFD}" dt="2023-10-02T08:14:31.841" v="0" actId="478"/>
          <ac:picMkLst>
            <pc:docMk/>
            <pc:sldMk cId="0" sldId="256"/>
            <ac:picMk id="5" creationId="{00000000-0000-0000-0000-000000000000}"/>
          </ac:picMkLst>
        </pc:picChg>
        <pc:picChg chg="del">
          <ac:chgData name="CERISE Association" userId="032d7180aca2927e" providerId="LiveId" clId="{0CB84A6F-10E2-4C2A-920E-14EB497F4AFD}" dt="2023-10-02T08:14:36.811" v="2" actId="478"/>
          <ac:picMkLst>
            <pc:docMk/>
            <pc:sldMk cId="0" sldId="256"/>
            <ac:picMk id="6" creationId="{00000000-0000-0000-0000-000000000000}"/>
          </ac:picMkLst>
        </pc:picChg>
        <pc:picChg chg="add mod">
          <ac:chgData name="CERISE Association" userId="032d7180aca2927e" providerId="LiveId" clId="{0CB84A6F-10E2-4C2A-920E-14EB497F4AFD}" dt="2023-10-02T08:14:57.748" v="4" actId="1076"/>
          <ac:picMkLst>
            <pc:docMk/>
            <pc:sldMk cId="0" sldId="256"/>
            <ac:picMk id="16" creationId="{8C63583C-CBD7-5744-0239-5DD8B3EDE915}"/>
          </ac:picMkLst>
        </pc:picChg>
      </pc:sldChg>
      <pc:sldChg chg="modSp mod">
        <pc:chgData name="CERISE Association" userId="032d7180aca2927e" providerId="LiveId" clId="{0CB84A6F-10E2-4C2A-920E-14EB497F4AFD}" dt="2023-10-02T08:21:36.336" v="558" actId="20577"/>
        <pc:sldMkLst>
          <pc:docMk/>
          <pc:sldMk cId="0" sldId="257"/>
        </pc:sldMkLst>
        <pc:spChg chg="mod">
          <ac:chgData name="CERISE Association" userId="032d7180aca2927e" providerId="LiveId" clId="{0CB84A6F-10E2-4C2A-920E-14EB497F4AFD}" dt="2023-10-02T08:18:19.850" v="252" actId="13926"/>
          <ac:spMkLst>
            <pc:docMk/>
            <pc:sldMk cId="0" sldId="257"/>
            <ac:spMk id="9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16:30.066" v="94" actId="20577"/>
          <ac:spMkLst>
            <pc:docMk/>
            <pc:sldMk cId="0" sldId="257"/>
            <ac:spMk id="10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18:44.693" v="253" actId="1392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1:36.336" v="558" actId="20577"/>
          <ac:spMkLst>
            <pc:docMk/>
            <pc:sldMk cId="0" sldId="257"/>
            <ac:spMk id="17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19:24.546" v="321" actId="20577"/>
          <ac:spMkLst>
            <pc:docMk/>
            <pc:sldMk cId="0" sldId="257"/>
            <ac:spMk id="18" creationId="{00000000-0000-0000-0000-000000000000}"/>
          </ac:spMkLst>
        </pc:spChg>
      </pc:sldChg>
      <pc:sldChg chg="modSp mod">
        <pc:chgData name="CERISE Association" userId="032d7180aca2927e" providerId="LiveId" clId="{0CB84A6F-10E2-4C2A-920E-14EB497F4AFD}" dt="2023-10-02T08:23:16.438" v="670" actId="20577"/>
        <pc:sldMkLst>
          <pc:docMk/>
          <pc:sldMk cId="0" sldId="258"/>
        </pc:sldMkLst>
        <pc:spChg chg="mod">
          <ac:chgData name="CERISE Association" userId="032d7180aca2927e" providerId="LiveId" clId="{0CB84A6F-10E2-4C2A-920E-14EB497F4AFD}" dt="2023-10-02T08:22:32.536" v="624" actId="20577"/>
          <ac:spMkLst>
            <pc:docMk/>
            <pc:sldMk cId="0" sldId="258"/>
            <ac:spMk id="8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2:36.139" v="630" actId="20577"/>
          <ac:spMkLst>
            <pc:docMk/>
            <pc:sldMk cId="0" sldId="258"/>
            <ac:spMk id="9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2:28.009" v="620" actId="20577"/>
          <ac:spMkLst>
            <pc:docMk/>
            <pc:sldMk cId="0" sldId="258"/>
            <ac:spMk id="17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1:55.776" v="573" actId="20577"/>
          <ac:spMkLst>
            <pc:docMk/>
            <pc:sldMk cId="0" sldId="258"/>
            <ac:spMk id="60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1:51.172" v="566" actId="20577"/>
          <ac:spMkLst>
            <pc:docMk/>
            <pc:sldMk cId="0" sldId="258"/>
            <ac:spMk id="61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2:54.193" v="650" actId="20577"/>
          <ac:spMkLst>
            <pc:docMk/>
            <pc:sldMk cId="0" sldId="258"/>
            <ac:spMk id="63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2:51.344" v="643" actId="20577"/>
          <ac:spMkLst>
            <pc:docMk/>
            <pc:sldMk cId="0" sldId="258"/>
            <ac:spMk id="64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2:19.161" v="618" actId="20577"/>
          <ac:spMkLst>
            <pc:docMk/>
            <pc:sldMk cId="0" sldId="258"/>
            <ac:spMk id="66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2:01.614" v="581" actId="20577"/>
          <ac:spMkLst>
            <pc:docMk/>
            <pc:sldMk cId="0" sldId="258"/>
            <ac:spMk id="67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2:42.358" v="635" actId="20577"/>
          <ac:spMkLst>
            <pc:docMk/>
            <pc:sldMk cId="0" sldId="258"/>
            <ac:spMk id="73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3:05.651" v="654" actId="20577"/>
          <ac:spMkLst>
            <pc:docMk/>
            <pc:sldMk cId="0" sldId="258"/>
            <ac:spMk id="74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3:09.460" v="660" actId="20577"/>
          <ac:spMkLst>
            <pc:docMk/>
            <pc:sldMk cId="0" sldId="258"/>
            <ac:spMk id="75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3:12.672" v="665" actId="20577"/>
          <ac:spMkLst>
            <pc:docMk/>
            <pc:sldMk cId="0" sldId="258"/>
            <ac:spMk id="76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3:16.438" v="670" actId="20577"/>
          <ac:spMkLst>
            <pc:docMk/>
            <pc:sldMk cId="0" sldId="258"/>
            <ac:spMk id="77" creationId="{00000000-0000-0000-0000-000000000000}"/>
          </ac:spMkLst>
        </pc:spChg>
      </pc:sldChg>
      <pc:sldChg chg="addSp delSp modSp mod">
        <pc:chgData name="CERISE Association" userId="032d7180aca2927e" providerId="LiveId" clId="{0CB84A6F-10E2-4C2A-920E-14EB497F4AFD}" dt="2023-10-02T08:41:06.013" v="1169"/>
        <pc:sldMkLst>
          <pc:docMk/>
          <pc:sldMk cId="0" sldId="259"/>
        </pc:sldMkLst>
        <pc:spChg chg="add del mod">
          <ac:chgData name="CERISE Association" userId="032d7180aca2927e" providerId="LiveId" clId="{0CB84A6F-10E2-4C2A-920E-14EB497F4AFD}" dt="2023-10-02T08:41:04.619" v="1168" actId="21"/>
          <ac:spMkLst>
            <pc:docMk/>
            <pc:sldMk cId="0" sldId="259"/>
            <ac:spMk id="6" creationId="{74D6D2AE-999F-B48A-7C1B-E04F65EE44A0}"/>
          </ac:spMkLst>
        </pc:spChg>
        <pc:spChg chg="add mod">
          <ac:chgData name="CERISE Association" userId="032d7180aca2927e" providerId="LiveId" clId="{0CB84A6F-10E2-4C2A-920E-14EB497F4AFD}" dt="2023-10-02T08:41:06.013" v="1169"/>
          <ac:spMkLst>
            <pc:docMk/>
            <pc:sldMk cId="0" sldId="259"/>
            <ac:spMk id="7" creationId="{50CB1FF9-3CAE-3757-400A-7F83805960E7}"/>
          </ac:spMkLst>
        </pc:spChg>
      </pc:sldChg>
      <pc:sldChg chg="modSp mod">
        <pc:chgData name="CERISE Association" userId="032d7180aca2927e" providerId="LiveId" clId="{0CB84A6F-10E2-4C2A-920E-14EB497F4AFD}" dt="2023-10-02T08:27:59.176" v="987"/>
        <pc:sldMkLst>
          <pc:docMk/>
          <pc:sldMk cId="0" sldId="260"/>
        </pc:sldMkLst>
        <pc:spChg chg="mod">
          <ac:chgData name="CERISE Association" userId="032d7180aca2927e" providerId="LiveId" clId="{0CB84A6F-10E2-4C2A-920E-14EB497F4AFD}" dt="2023-10-02T08:24:29.119" v="763" actId="20577"/>
          <ac:spMkLst>
            <pc:docMk/>
            <pc:sldMk cId="0" sldId="260"/>
            <ac:spMk id="55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4:38.256" v="779" actId="20577"/>
          <ac:spMkLst>
            <pc:docMk/>
            <pc:sldMk cId="0" sldId="260"/>
            <ac:spMk id="56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4:45.292" v="789" actId="20577"/>
          <ac:spMkLst>
            <pc:docMk/>
            <pc:sldMk cId="0" sldId="260"/>
            <ac:spMk id="57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4:34.252" v="773" actId="20577"/>
          <ac:spMkLst>
            <pc:docMk/>
            <pc:sldMk cId="0" sldId="260"/>
            <ac:spMk id="58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4:41.564" v="783" actId="20577"/>
          <ac:spMkLst>
            <pc:docMk/>
            <pc:sldMk cId="0" sldId="260"/>
            <ac:spMk id="59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7:51.702" v="985" actId="20577"/>
          <ac:spMkLst>
            <pc:docMk/>
            <pc:sldMk cId="0" sldId="260"/>
            <ac:spMk id="62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4:52.913" v="795" actId="20577"/>
          <ac:spMkLst>
            <pc:docMk/>
            <pc:sldMk cId="0" sldId="260"/>
            <ac:spMk id="63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7:59.176" v="987"/>
          <ac:spMkLst>
            <pc:docMk/>
            <pc:sldMk cId="0" sldId="260"/>
            <ac:spMk id="67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5:05.485" v="808" actId="20577"/>
          <ac:spMkLst>
            <pc:docMk/>
            <pc:sldMk cId="0" sldId="260"/>
            <ac:spMk id="68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5:59.696" v="874" actId="13926"/>
          <ac:spMkLst>
            <pc:docMk/>
            <pc:sldMk cId="0" sldId="260"/>
            <ac:spMk id="71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5:24.107" v="821" actId="20577"/>
          <ac:spMkLst>
            <pc:docMk/>
            <pc:sldMk cId="0" sldId="260"/>
            <ac:spMk id="72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7:31.501" v="980" actId="13926"/>
          <ac:spMkLst>
            <pc:docMk/>
            <pc:sldMk cId="0" sldId="260"/>
            <ac:spMk id="74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6:29.865" v="903" actId="20577"/>
          <ac:spMkLst>
            <pc:docMk/>
            <pc:sldMk cId="0" sldId="260"/>
            <ac:spMk id="75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6:05.355" v="881" actId="20577"/>
          <ac:spMkLst>
            <pc:docMk/>
            <pc:sldMk cId="0" sldId="260"/>
            <ac:spMk id="77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6:20.993" v="893" actId="20577"/>
          <ac:spMkLst>
            <pc:docMk/>
            <pc:sldMk cId="0" sldId="260"/>
            <ac:spMk id="87" creationId="{00000000-0000-0000-0000-000000000000}"/>
          </ac:spMkLst>
        </pc:spChg>
      </pc:sldChg>
      <pc:sldChg chg="modSp mod">
        <pc:chgData name="CERISE Association" userId="032d7180aca2927e" providerId="LiveId" clId="{0CB84A6F-10E2-4C2A-920E-14EB497F4AFD}" dt="2023-10-02T08:28:26.900" v="991" actId="14100"/>
        <pc:sldMkLst>
          <pc:docMk/>
          <pc:sldMk cId="0" sldId="261"/>
        </pc:sldMkLst>
        <pc:spChg chg="mod">
          <ac:chgData name="CERISE Association" userId="032d7180aca2927e" providerId="LiveId" clId="{0CB84A6F-10E2-4C2A-920E-14EB497F4AFD}" dt="2023-10-02T08:28:26.900" v="991" actId="14100"/>
          <ac:spMkLst>
            <pc:docMk/>
            <pc:sldMk cId="0" sldId="261"/>
            <ac:spMk id="43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7:01.640" v="923" actId="20577"/>
          <ac:spMkLst>
            <pc:docMk/>
            <pc:sldMk cId="0" sldId="261"/>
            <ac:spMk id="44" creationId="{00000000-0000-0000-0000-000000000000}"/>
          </ac:spMkLst>
        </pc:spChg>
      </pc:sldChg>
      <pc:sldChg chg="addSp modSp mod">
        <pc:chgData name="CERISE Association" userId="032d7180aca2927e" providerId="LiveId" clId="{0CB84A6F-10E2-4C2A-920E-14EB497F4AFD}" dt="2023-10-02T08:32:46.640" v="1147" actId="1076"/>
        <pc:sldMkLst>
          <pc:docMk/>
          <pc:sldMk cId="0" sldId="262"/>
        </pc:sldMkLst>
        <pc:spChg chg="mod">
          <ac:chgData name="CERISE Association" userId="032d7180aca2927e" providerId="LiveId" clId="{0CB84A6F-10E2-4C2A-920E-14EB497F4AFD}" dt="2023-10-02T08:28:51.569" v="1001" actId="20577"/>
          <ac:spMkLst>
            <pc:docMk/>
            <pc:sldMk cId="0" sldId="262"/>
            <ac:spMk id="55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8:55.403" v="1008" actId="20577"/>
          <ac:spMkLst>
            <pc:docMk/>
            <pc:sldMk cId="0" sldId="262"/>
            <ac:spMk id="56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9:05.484" v="1017"/>
          <ac:spMkLst>
            <pc:docMk/>
            <pc:sldMk cId="0" sldId="262"/>
            <ac:spMk id="57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9:21.192" v="1038" actId="20577"/>
          <ac:spMkLst>
            <pc:docMk/>
            <pc:sldMk cId="0" sldId="262"/>
            <ac:spMk id="60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9:12.033" v="1026" actId="313"/>
          <ac:spMkLst>
            <pc:docMk/>
            <pc:sldMk cId="0" sldId="262"/>
            <ac:spMk id="62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9:17.437" v="1032" actId="20577"/>
          <ac:spMkLst>
            <pc:docMk/>
            <pc:sldMk cId="0" sldId="262"/>
            <ac:spMk id="93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29:24.866" v="1044" actId="20577"/>
          <ac:spMkLst>
            <pc:docMk/>
            <pc:sldMk cId="0" sldId="262"/>
            <ac:spMk id="96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32:46.640" v="1147" actId="1076"/>
          <ac:spMkLst>
            <pc:docMk/>
            <pc:sldMk cId="0" sldId="262"/>
            <ac:spMk id="98" creationId="{00000000-0000-0000-0000-000000000000}"/>
          </ac:spMkLst>
        </pc:spChg>
        <pc:spChg chg="add mod">
          <ac:chgData name="CERISE Association" userId="032d7180aca2927e" providerId="LiveId" clId="{0CB84A6F-10E2-4C2A-920E-14EB497F4AFD}" dt="2023-10-02T08:30:54.964" v="1050" actId="20577"/>
          <ac:spMkLst>
            <pc:docMk/>
            <pc:sldMk cId="0" sldId="262"/>
            <ac:spMk id="99" creationId="{86B19B5D-2EBC-C336-B7D0-F413B3325740}"/>
          </ac:spMkLst>
        </pc:spChg>
        <pc:spChg chg="add mod">
          <ac:chgData name="CERISE Association" userId="032d7180aca2927e" providerId="LiveId" clId="{0CB84A6F-10E2-4C2A-920E-14EB497F4AFD}" dt="2023-10-02T08:32:44.931" v="1146" actId="2085"/>
          <ac:spMkLst>
            <pc:docMk/>
            <pc:sldMk cId="0" sldId="262"/>
            <ac:spMk id="100" creationId="{EE6A350F-8B45-8053-F7F2-622433D51202}"/>
          </ac:spMkLst>
        </pc:spChg>
      </pc:sldChg>
      <pc:sldChg chg="modSp mod">
        <pc:chgData name="CERISE Association" userId="032d7180aca2927e" providerId="LiveId" clId="{0CB84A6F-10E2-4C2A-920E-14EB497F4AFD}" dt="2023-10-02T08:40:31.459" v="1163" actId="20577"/>
        <pc:sldMkLst>
          <pc:docMk/>
          <pc:sldMk cId="0" sldId="263"/>
        </pc:sldMkLst>
        <pc:spChg chg="mod">
          <ac:chgData name="CERISE Association" userId="032d7180aca2927e" providerId="LiveId" clId="{0CB84A6F-10E2-4C2A-920E-14EB497F4AFD}" dt="2023-10-02T08:40:22.845" v="1161" actId="20577"/>
          <ac:spMkLst>
            <pc:docMk/>
            <pc:sldMk cId="0" sldId="263"/>
            <ac:spMk id="9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39:40.598" v="1153" actId="20577"/>
          <ac:spMkLst>
            <pc:docMk/>
            <pc:sldMk cId="0" sldId="263"/>
            <ac:spMk id="13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40:31.459" v="1163" actId="20577"/>
          <ac:spMkLst>
            <pc:docMk/>
            <pc:sldMk cId="0" sldId="263"/>
            <ac:spMk id="22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39:55.456" v="1157" actId="20577"/>
          <ac:spMkLst>
            <pc:docMk/>
            <pc:sldMk cId="0" sldId="263"/>
            <ac:spMk id="25" creationId="{00000000-0000-0000-0000-000000000000}"/>
          </ac:spMkLst>
        </pc:spChg>
      </pc:sldChg>
      <pc:sldChg chg="addSp modSp">
        <pc:chgData name="CERISE Association" userId="032d7180aca2927e" providerId="LiveId" clId="{0CB84A6F-10E2-4C2A-920E-14EB497F4AFD}" dt="2023-10-02T08:41:17.569" v="1170"/>
        <pc:sldMkLst>
          <pc:docMk/>
          <pc:sldMk cId="0" sldId="264"/>
        </pc:sldMkLst>
        <pc:spChg chg="add mod">
          <ac:chgData name="CERISE Association" userId="032d7180aca2927e" providerId="LiveId" clId="{0CB84A6F-10E2-4C2A-920E-14EB497F4AFD}" dt="2023-10-02T08:41:17.569" v="1170"/>
          <ac:spMkLst>
            <pc:docMk/>
            <pc:sldMk cId="0" sldId="264"/>
            <ac:spMk id="6" creationId="{FA8CDE0D-8C0F-755B-08E5-E160EF3971D6}"/>
          </ac:spMkLst>
        </pc:spChg>
      </pc:sldChg>
      <pc:sldChg chg="modSp mod">
        <pc:chgData name="CERISE Association" userId="032d7180aca2927e" providerId="LiveId" clId="{0CB84A6F-10E2-4C2A-920E-14EB497F4AFD}" dt="2023-10-02T08:44:02.744" v="1183" actId="20577"/>
        <pc:sldMkLst>
          <pc:docMk/>
          <pc:sldMk cId="0" sldId="265"/>
        </pc:sldMkLst>
        <pc:spChg chg="mod">
          <ac:chgData name="CERISE Association" userId="032d7180aca2927e" providerId="LiveId" clId="{0CB84A6F-10E2-4C2A-920E-14EB497F4AFD}" dt="2023-10-02T08:43:55.196" v="1177" actId="20577"/>
          <ac:spMkLst>
            <pc:docMk/>
            <pc:sldMk cId="0" sldId="265"/>
            <ac:spMk id="53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44:02.744" v="1183" actId="20577"/>
          <ac:spMkLst>
            <pc:docMk/>
            <pc:sldMk cId="0" sldId="265"/>
            <ac:spMk id="58" creationId="{00000000-0000-0000-0000-000000000000}"/>
          </ac:spMkLst>
        </pc:spChg>
      </pc:sldChg>
      <pc:sldChg chg="addSp modSp mod">
        <pc:chgData name="CERISE Association" userId="032d7180aca2927e" providerId="LiveId" clId="{0CB84A6F-10E2-4C2A-920E-14EB497F4AFD}" dt="2023-10-02T08:46:31.860" v="1315" actId="20577"/>
        <pc:sldMkLst>
          <pc:docMk/>
          <pc:sldMk cId="0" sldId="266"/>
        </pc:sldMkLst>
        <pc:spChg chg="mod">
          <ac:chgData name="CERISE Association" userId="032d7180aca2927e" providerId="LiveId" clId="{0CB84A6F-10E2-4C2A-920E-14EB497F4AFD}" dt="2023-10-02T08:45:08.081" v="1228" actId="20577"/>
          <ac:spMkLst>
            <pc:docMk/>
            <pc:sldMk cId="0" sldId="266"/>
            <ac:spMk id="8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45:42.682" v="1234" actId="1036"/>
          <ac:spMkLst>
            <pc:docMk/>
            <pc:sldMk cId="0" sldId="266"/>
            <ac:spMk id="25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44:37.535" v="1194" actId="20577"/>
          <ac:spMkLst>
            <pc:docMk/>
            <pc:sldMk cId="0" sldId="266"/>
            <ac:spMk id="27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44:34.116" v="1189" actId="20577"/>
          <ac:spMkLst>
            <pc:docMk/>
            <pc:sldMk cId="0" sldId="266"/>
            <ac:spMk id="28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44:41.272" v="1200" actId="20577"/>
          <ac:spMkLst>
            <pc:docMk/>
            <pc:sldMk cId="0" sldId="266"/>
            <ac:spMk id="29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44:44.454" v="1206" actId="20577"/>
          <ac:spMkLst>
            <pc:docMk/>
            <pc:sldMk cId="0" sldId="266"/>
            <ac:spMk id="30" creationId="{00000000-0000-0000-0000-000000000000}"/>
          </ac:spMkLst>
        </pc:spChg>
        <pc:spChg chg="mod">
          <ac:chgData name="CERISE Association" userId="032d7180aca2927e" providerId="LiveId" clId="{0CB84A6F-10E2-4C2A-920E-14EB497F4AFD}" dt="2023-10-02T08:45:42.682" v="1234" actId="1036"/>
          <ac:spMkLst>
            <pc:docMk/>
            <pc:sldMk cId="0" sldId="266"/>
            <ac:spMk id="31" creationId="{00000000-0000-0000-0000-000000000000}"/>
          </ac:spMkLst>
        </pc:spChg>
        <pc:spChg chg="add mod">
          <ac:chgData name="CERISE Association" userId="032d7180aca2927e" providerId="LiveId" clId="{0CB84A6F-10E2-4C2A-920E-14EB497F4AFD}" dt="2023-10-02T08:45:49.563" v="1236" actId="1076"/>
          <ac:spMkLst>
            <pc:docMk/>
            <pc:sldMk cId="0" sldId="266"/>
            <ac:spMk id="34" creationId="{57A7CD1D-8BD3-8A9A-E30D-F737BBA30EA4}"/>
          </ac:spMkLst>
        </pc:spChg>
        <pc:spChg chg="add mod">
          <ac:chgData name="CERISE Association" userId="032d7180aca2927e" providerId="LiveId" clId="{0CB84A6F-10E2-4C2A-920E-14EB497F4AFD}" dt="2023-10-02T08:46:31.860" v="1315" actId="20577"/>
          <ac:spMkLst>
            <pc:docMk/>
            <pc:sldMk cId="0" sldId="266"/>
            <ac:spMk id="35" creationId="{EEB4861E-B016-7A16-D088-5B3BA00F0FD4}"/>
          </ac:spMkLst>
        </pc:spChg>
        <pc:grpChg chg="mod">
          <ac:chgData name="CERISE Association" userId="032d7180aca2927e" providerId="LiveId" clId="{0CB84A6F-10E2-4C2A-920E-14EB497F4AFD}" dt="2023-10-02T08:45:42.682" v="1234" actId="1036"/>
          <ac:grpSpMkLst>
            <pc:docMk/>
            <pc:sldMk cId="0" sldId="266"/>
            <ac:grpSpMk id="14" creationId="{00000000-0000-0000-0000-000000000000}"/>
          </ac:grpSpMkLst>
        </pc:grpChg>
        <pc:picChg chg="mod">
          <ac:chgData name="CERISE Association" userId="032d7180aca2927e" providerId="LiveId" clId="{0CB84A6F-10E2-4C2A-920E-14EB497F4AFD}" dt="2023-10-02T08:45:42.682" v="1234" actId="1036"/>
          <ac:picMkLst>
            <pc:docMk/>
            <pc:sldMk cId="0" sldId="266"/>
            <ac:picMk id="2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13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12.png"/><Relationship Id="rId2" Type="http://schemas.openxmlformats.org/officeDocument/2006/relationships/image" Target="../media/image20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0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sv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72711" y="7484778"/>
            <a:ext cx="622863" cy="6343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9891" y="2080756"/>
            <a:ext cx="8400219" cy="516578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0"/>
            <a:ext cx="3780000" cy="10692000"/>
            <a:chOff x="0" y="0"/>
            <a:chExt cx="957845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57845" cy="2709333"/>
            </a:xfrm>
            <a:custGeom>
              <a:avLst/>
              <a:gdLst/>
              <a:ahLst/>
              <a:cxnLst/>
              <a:rect l="l" t="t" r="r" b="b"/>
              <a:pathLst>
                <a:path w="957845" h="2709333">
                  <a:moveTo>
                    <a:pt x="0" y="0"/>
                  </a:moveTo>
                  <a:lnTo>
                    <a:pt x="957845" y="0"/>
                  </a:lnTo>
                  <a:lnTo>
                    <a:pt x="95784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28000" y="7540551"/>
            <a:ext cx="5627910" cy="2578234"/>
            <a:chOff x="0" y="66675"/>
            <a:chExt cx="7503880" cy="343764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6675"/>
              <a:ext cx="7503880" cy="2522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480"/>
                </a:lnSpc>
              </a:pPr>
              <a:r>
                <a:rPr lang="en-US" sz="6000" dirty="0">
                  <a:solidFill>
                    <a:srgbClr val="5A3556"/>
                  </a:solidFill>
                  <a:latin typeface="+mj-lt"/>
                </a:rPr>
                <a:t>Social Impact  </a:t>
              </a:r>
            </a:p>
            <a:p>
              <a:pPr>
                <a:lnSpc>
                  <a:spcPts val="6480"/>
                </a:lnSpc>
              </a:pPr>
              <a:r>
                <a:rPr lang="en-US" sz="6000" dirty="0">
                  <a:solidFill>
                    <a:srgbClr val="5A3556"/>
                  </a:solidFill>
                  <a:latin typeface="+mj-lt"/>
                </a:rPr>
                <a:t>Report</a:t>
              </a:r>
            </a:p>
            <a:p>
              <a:pPr marL="0" lvl="0" indent="0" algn="l">
                <a:lnSpc>
                  <a:spcPts val="1728"/>
                </a:lnSpc>
              </a:pPr>
              <a:r>
                <a:rPr lang="en-US" sz="1600" dirty="0">
                  <a:solidFill>
                    <a:srgbClr val="5A3556"/>
                  </a:solidFill>
                  <a:latin typeface="+mj-lt"/>
                </a:rPr>
                <a:t>FSP ABC 's contribution to the SDGs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717780"/>
              <a:ext cx="6411424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10"/>
                </a:lnSpc>
              </a:pPr>
              <a:endParaRPr dirty="0">
                <a:latin typeface="+mj-lt"/>
              </a:endParaRPr>
            </a:p>
            <a:p>
              <a:pPr>
                <a:lnSpc>
                  <a:spcPts val="2310"/>
                </a:lnSpc>
                <a:spcBef>
                  <a:spcPct val="0"/>
                </a:spcBef>
              </a:pPr>
              <a:r>
                <a:rPr lang="en-US" sz="1925" dirty="0">
                  <a:solidFill>
                    <a:srgbClr val="FFB925"/>
                  </a:solidFill>
                  <a:latin typeface="+mj-lt"/>
                </a:rPr>
                <a:t>Date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40000" y="0"/>
            <a:ext cx="3865541" cy="10692000"/>
            <a:chOff x="0" y="0"/>
            <a:chExt cx="979521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9521" cy="2709333"/>
            </a:xfrm>
            <a:custGeom>
              <a:avLst/>
              <a:gdLst/>
              <a:ahLst/>
              <a:cxnLst/>
              <a:rect l="l" t="t" r="r" b="b"/>
              <a:pathLst>
                <a:path w="979521" h="2709333">
                  <a:moveTo>
                    <a:pt x="0" y="0"/>
                  </a:moveTo>
                  <a:lnTo>
                    <a:pt x="979521" y="0"/>
                  </a:lnTo>
                  <a:lnTo>
                    <a:pt x="9795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8C63583C-CBD7-5744-0239-5DD8B3EDE9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482" y="351470"/>
            <a:ext cx="3304318" cy="6889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6D5D723-9858-98F7-A591-557D6130B37A}"/>
              </a:ext>
            </a:extLst>
          </p:cNvPr>
          <p:cNvSpPr/>
          <p:nvPr/>
        </p:nvSpPr>
        <p:spPr>
          <a:xfrm>
            <a:off x="8408632" y="448734"/>
            <a:ext cx="1647278" cy="5916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Logos FPS/</a:t>
            </a:r>
            <a:r>
              <a:rPr lang="fr-FR" dirty="0" err="1"/>
              <a:t>Partners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E4252A-EA36-7923-490B-210EF4286D2B}"/>
              </a:ext>
            </a:extLst>
          </p:cNvPr>
          <p:cNvSpPr txBox="1"/>
          <p:nvPr/>
        </p:nvSpPr>
        <p:spPr>
          <a:xfrm>
            <a:off x="4015340" y="1379753"/>
            <a:ext cx="363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Template June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65863"/>
            <a:ext cx="7513545" cy="10757863"/>
          </a:xfrm>
          <a:prstGeom prst="rect">
            <a:avLst/>
          </a:prstGeom>
          <a:solidFill>
            <a:srgbClr val="FF3A21">
              <a:alpha val="9804"/>
            </a:srgbClr>
          </a:solidFill>
        </p:spPr>
        <p:txBody>
          <a:bodyPr/>
          <a:lstStyle/>
          <a:p>
            <a:endParaRPr lang="fr-F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04139" y="4396883"/>
            <a:ext cx="1761349" cy="183237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628714" y="4467133"/>
            <a:ext cx="2784734" cy="252698"/>
            <a:chOff x="0" y="-19049"/>
            <a:chExt cx="3712979" cy="336931"/>
          </a:xfrm>
        </p:grpSpPr>
        <p:sp>
          <p:nvSpPr>
            <p:cNvPr id="5" name="TextBox 5"/>
            <p:cNvSpPr txBox="1"/>
            <p:nvPr/>
          </p:nvSpPr>
          <p:spPr>
            <a:xfrm>
              <a:off x="2855652" y="-19049"/>
              <a:ext cx="857327" cy="336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5A3556"/>
                  </a:solidFill>
                  <a:latin typeface="+mj-lt"/>
                </a:rPr>
                <a:t>44,6 %</a:t>
              </a:r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70684"/>
              <a:ext cx="2719668" cy="163180"/>
              <a:chOff x="0" y="0"/>
              <a:chExt cx="1270000" cy="762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700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76200">
                    <a:moveTo>
                      <a:pt x="0" y="0"/>
                    </a:moveTo>
                    <a:lnTo>
                      <a:pt x="1270000" y="0"/>
                    </a:lnTo>
                    <a:lnTo>
                      <a:pt x="1270000" y="76200"/>
                    </a:lnTo>
                    <a:lnTo>
                      <a:pt x="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DAD4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56642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566420" h="76200">
                    <a:moveTo>
                      <a:pt x="0" y="0"/>
                    </a:moveTo>
                    <a:lnTo>
                      <a:pt x="566420" y="0"/>
                    </a:lnTo>
                    <a:lnTo>
                      <a:pt x="566420" y="76200"/>
                    </a:lnTo>
                    <a:lnTo>
                      <a:pt x="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9628714" y="5023333"/>
            <a:ext cx="2777655" cy="252698"/>
            <a:chOff x="0" y="-19049"/>
            <a:chExt cx="3703540" cy="336931"/>
          </a:xfrm>
        </p:grpSpPr>
        <p:sp>
          <p:nvSpPr>
            <p:cNvPr id="10" name="TextBox 10"/>
            <p:cNvSpPr txBox="1"/>
            <p:nvPr/>
          </p:nvSpPr>
          <p:spPr>
            <a:xfrm>
              <a:off x="2855652" y="-19049"/>
              <a:ext cx="847888" cy="336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5A3556"/>
                  </a:solidFill>
                  <a:latin typeface="+mj-lt"/>
                </a:rPr>
                <a:t>42,9 %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70684"/>
              <a:ext cx="2719668" cy="163180"/>
              <a:chOff x="0" y="0"/>
              <a:chExt cx="1270000" cy="762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700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76200">
                    <a:moveTo>
                      <a:pt x="0" y="0"/>
                    </a:moveTo>
                    <a:lnTo>
                      <a:pt x="1270000" y="0"/>
                    </a:lnTo>
                    <a:lnTo>
                      <a:pt x="1270000" y="76200"/>
                    </a:lnTo>
                    <a:lnTo>
                      <a:pt x="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DAD4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54483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544830" h="76200">
                    <a:moveTo>
                      <a:pt x="0" y="0"/>
                    </a:moveTo>
                    <a:lnTo>
                      <a:pt x="544830" y="0"/>
                    </a:lnTo>
                    <a:lnTo>
                      <a:pt x="544830" y="76200"/>
                    </a:lnTo>
                    <a:lnTo>
                      <a:pt x="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9628714" y="5580982"/>
            <a:ext cx="2660110" cy="252698"/>
            <a:chOff x="0" y="-19049"/>
            <a:chExt cx="3546813" cy="336931"/>
          </a:xfrm>
        </p:grpSpPr>
        <p:sp>
          <p:nvSpPr>
            <p:cNvPr id="15" name="TextBox 15"/>
            <p:cNvSpPr txBox="1"/>
            <p:nvPr/>
          </p:nvSpPr>
          <p:spPr>
            <a:xfrm>
              <a:off x="2855652" y="-19049"/>
              <a:ext cx="691161" cy="336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5A3556"/>
                  </a:solidFill>
                  <a:latin typeface="+mj-lt"/>
                </a:rPr>
                <a:t>8,9 %</a:t>
              </a:r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70684"/>
              <a:ext cx="2719668" cy="163180"/>
              <a:chOff x="0" y="0"/>
              <a:chExt cx="1270000" cy="762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700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76200">
                    <a:moveTo>
                      <a:pt x="0" y="0"/>
                    </a:moveTo>
                    <a:lnTo>
                      <a:pt x="1270000" y="0"/>
                    </a:lnTo>
                    <a:lnTo>
                      <a:pt x="1270000" y="76200"/>
                    </a:lnTo>
                    <a:lnTo>
                      <a:pt x="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DAD4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1303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13030" h="76200">
                    <a:moveTo>
                      <a:pt x="0" y="0"/>
                    </a:moveTo>
                    <a:lnTo>
                      <a:pt x="113030" y="0"/>
                    </a:lnTo>
                    <a:lnTo>
                      <a:pt x="113030" y="76200"/>
                    </a:lnTo>
                    <a:lnTo>
                      <a:pt x="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9628714" y="6076147"/>
            <a:ext cx="2660110" cy="252698"/>
            <a:chOff x="0" y="-19049"/>
            <a:chExt cx="3546813" cy="336931"/>
          </a:xfrm>
        </p:grpSpPr>
        <p:sp>
          <p:nvSpPr>
            <p:cNvPr id="20" name="TextBox 20"/>
            <p:cNvSpPr txBox="1"/>
            <p:nvPr/>
          </p:nvSpPr>
          <p:spPr>
            <a:xfrm>
              <a:off x="2855652" y="-19049"/>
              <a:ext cx="691161" cy="336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5A3556"/>
                  </a:solidFill>
                  <a:latin typeface="+mj-lt"/>
                </a:rPr>
                <a:t>3,6 %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0" y="70684"/>
              <a:ext cx="2719668" cy="163180"/>
              <a:chOff x="0" y="0"/>
              <a:chExt cx="1270000" cy="762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2700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76200">
                    <a:moveTo>
                      <a:pt x="0" y="0"/>
                    </a:moveTo>
                    <a:lnTo>
                      <a:pt x="1270000" y="0"/>
                    </a:lnTo>
                    <a:lnTo>
                      <a:pt x="1270000" y="76200"/>
                    </a:lnTo>
                    <a:lnTo>
                      <a:pt x="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DAD4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0" y="0"/>
                <a:ext cx="4572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7620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76200"/>
                    </a:lnTo>
                    <a:lnTo>
                      <a:pt x="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417871" y="7751645"/>
            <a:ext cx="6572778" cy="2599687"/>
            <a:chOff x="0" y="0"/>
            <a:chExt cx="8763703" cy="3466249"/>
          </a:xfrm>
        </p:grpSpPr>
        <p:sp>
          <p:nvSpPr>
            <p:cNvPr id="25" name="TextBox 25"/>
            <p:cNvSpPr txBox="1"/>
            <p:nvPr/>
          </p:nvSpPr>
          <p:spPr>
            <a:xfrm>
              <a:off x="2362411" y="2705023"/>
              <a:ext cx="3597367" cy="761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People saying that they won’t be able to reimburse their loan</a:t>
              </a:r>
            </a:p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45.5%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946340"/>
              <a:ext cx="2788955" cy="501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Discouraging her to take the loan</a:t>
              </a:r>
            </a:p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36.4%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009123" y="224964"/>
              <a:ext cx="2129770" cy="501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Husband taking avantage</a:t>
              </a:r>
            </a:p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27.3%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595943" y="1542984"/>
              <a:ext cx="3167760" cy="501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Jealousy because they are prospering</a:t>
              </a:r>
            </a:p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18.2%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395513" y="-19050"/>
              <a:ext cx="931233" cy="501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Gossipping</a:t>
              </a:r>
            </a:p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5A3556"/>
                  </a:solidFill>
                  <a:latin typeface="+mj-lt"/>
                </a:rPr>
                <a:t>9.1%</a:t>
              </a:r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3109502" y="600816"/>
              <a:ext cx="2103185" cy="2103185"/>
              <a:chOff x="0" y="0"/>
              <a:chExt cx="2540000" cy="254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270000" y="0"/>
                <a:ext cx="122594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25947" h="1270000">
                    <a:moveTo>
                      <a:pt x="0" y="0"/>
                    </a:moveTo>
                    <a:cubicBezTo>
                      <a:pt x="573695" y="0"/>
                      <a:pt x="1076156" y="384611"/>
                      <a:pt x="1225947" y="93840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1270000" y="877548"/>
                <a:ext cx="1325921" cy="1081628"/>
              </a:xfrm>
              <a:custGeom>
                <a:avLst/>
                <a:gdLst/>
                <a:ahLst/>
                <a:cxnLst/>
                <a:rect l="l" t="t" r="r" b="b"/>
                <a:pathLst>
                  <a:path w="1325921" h="1081628">
                    <a:moveTo>
                      <a:pt x="1207842" y="0"/>
                    </a:moveTo>
                    <a:cubicBezTo>
                      <a:pt x="1325921" y="363411"/>
                      <a:pt x="1274097" y="760672"/>
                      <a:pt x="1066741" y="1081628"/>
                    </a:cubicBezTo>
                    <a:lnTo>
                      <a:pt x="0" y="392452"/>
                    </a:lnTo>
                    <a:close/>
                  </a:path>
                </a:pathLst>
              </a:custGeom>
              <a:solidFill>
                <a:srgbClr val="FF567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139785" y="1270000"/>
                <a:ext cx="2230067" cy="1281229"/>
              </a:xfrm>
              <a:custGeom>
                <a:avLst/>
                <a:gdLst/>
                <a:ahLst/>
                <a:cxnLst/>
                <a:rect l="l" t="t" r="r" b="b"/>
                <a:pathLst>
                  <a:path w="2230067" h="1281229">
                    <a:moveTo>
                      <a:pt x="2230067" y="635000"/>
                    </a:moveTo>
                    <a:cubicBezTo>
                      <a:pt x="1997522" y="1037779"/>
                      <a:pt x="1563413" y="1281229"/>
                      <a:pt x="1098468" y="1269603"/>
                    </a:cubicBezTo>
                    <a:cubicBezTo>
                      <a:pt x="633524" y="1257977"/>
                      <a:pt x="212124" y="993135"/>
                      <a:pt x="0" y="579237"/>
                    </a:cubicBezTo>
                    <a:lnTo>
                      <a:pt x="1130215" y="0"/>
                    </a:lnTo>
                    <a:close/>
                  </a:path>
                </a:pathLst>
              </a:custGeom>
              <a:solidFill>
                <a:srgbClr val="FF81B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-51085" y="85430"/>
                <a:ext cx="1321085" cy="1819570"/>
              </a:xfrm>
              <a:custGeom>
                <a:avLst/>
                <a:gdLst/>
                <a:ahLst/>
                <a:cxnLst/>
                <a:rect l="l" t="t" r="r" b="b"/>
                <a:pathLst>
                  <a:path w="1321085" h="1819570">
                    <a:moveTo>
                      <a:pt x="221233" y="1819570"/>
                    </a:moveTo>
                    <a:cubicBezTo>
                      <a:pt x="35730" y="1498270"/>
                      <a:pt x="0" y="1111919"/>
                      <a:pt x="123431" y="762048"/>
                    </a:cubicBezTo>
                    <a:cubicBezTo>
                      <a:pt x="246862" y="412177"/>
                      <a:pt x="517112" y="133774"/>
                      <a:pt x="863161" y="0"/>
                    </a:cubicBezTo>
                    <a:lnTo>
                      <a:pt x="1321085" y="1184570"/>
                    </a:lnTo>
                    <a:close/>
                  </a:path>
                </a:pathLst>
              </a:custGeom>
              <a:solidFill>
                <a:srgbClr val="FFACE4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753444" y="0"/>
                <a:ext cx="51655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516556" h="1270000">
                    <a:moveTo>
                      <a:pt x="0" y="109797"/>
                    </a:moveTo>
                    <a:cubicBezTo>
                      <a:pt x="162551" y="37425"/>
                      <a:pt x="338495" y="18"/>
                      <a:pt x="516429" y="0"/>
                    </a:cubicBezTo>
                    <a:lnTo>
                      <a:pt x="516556" y="1270000"/>
                    </a:lnTo>
                    <a:close/>
                  </a:path>
                </a:pathLst>
              </a:custGeom>
              <a:solidFill>
                <a:srgbClr val="FFD3F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C2B0E0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12947" y="8354859"/>
            <a:ext cx="1267941" cy="126794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8729" y="4235254"/>
            <a:ext cx="7572274" cy="2221492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8138940" y="6815747"/>
            <a:ext cx="6348054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  <a:spcBef>
                <a:spcPct val="0"/>
              </a:spcBef>
            </a:pPr>
            <a:r>
              <a:rPr lang="en-US" sz="1599">
                <a:solidFill>
                  <a:srgbClr val="FF3A21"/>
                </a:solidFill>
                <a:latin typeface="+mj-lt"/>
              </a:rPr>
              <a:t>The husband,  the community  and the family </a:t>
            </a:r>
            <a:r>
              <a:rPr lang="en-US" sz="1599" u="sng">
                <a:solidFill>
                  <a:srgbClr val="FF3A21"/>
                </a:solidFill>
                <a:latin typeface="+mj-lt"/>
              </a:rPr>
              <a:t>know about  the loan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05493" y="452076"/>
            <a:ext cx="145315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  <a:spcBef>
                <a:spcPct val="0"/>
              </a:spcBef>
            </a:pPr>
            <a:r>
              <a:rPr lang="en-US" sz="2399">
                <a:solidFill>
                  <a:srgbClr val="FF3A21"/>
                </a:solidFill>
                <a:latin typeface="+mj-lt"/>
              </a:rPr>
              <a:t>Target 5.2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98985" y="1185819"/>
            <a:ext cx="6115575" cy="35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  <a:spcBef>
                <a:spcPct val="0"/>
              </a:spcBef>
            </a:pPr>
            <a:r>
              <a:rPr lang="en-US" sz="1900">
                <a:solidFill>
                  <a:srgbClr val="5A3556"/>
                </a:solidFill>
                <a:latin typeface="+mj-lt"/>
              </a:rPr>
              <a:t>Eliminate all forms of violence against women and girls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960446" y="452076"/>
            <a:ext cx="145315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  <a:spcBef>
                <a:spcPct val="0"/>
              </a:spcBef>
            </a:pPr>
            <a:r>
              <a:rPr lang="en-US" sz="2399">
                <a:solidFill>
                  <a:srgbClr val="FF3A21"/>
                </a:solidFill>
                <a:latin typeface="+mj-lt"/>
              </a:rPr>
              <a:t>Target 5.5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960446" y="1353458"/>
            <a:ext cx="6526548" cy="111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  <a:spcBef>
                <a:spcPct val="0"/>
              </a:spcBef>
            </a:pPr>
            <a:r>
              <a:rPr lang="en-US" sz="1900">
                <a:solidFill>
                  <a:srgbClr val="5A3556"/>
                </a:solidFill>
                <a:latin typeface="+mj-lt"/>
              </a:rPr>
              <a:t>Ensure women’s full and effective participation and equal opportunities for leadership at all levels of decision-making in economic life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093434" y="7610834"/>
            <a:ext cx="2505228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  <a:spcBef>
                <a:spcPct val="0"/>
              </a:spcBef>
            </a:pPr>
            <a:r>
              <a:rPr lang="en-US" sz="1599">
                <a:solidFill>
                  <a:srgbClr val="5A3556"/>
                </a:solidFill>
                <a:latin typeface="+mj-lt"/>
              </a:rPr>
              <a:t>The loan </a:t>
            </a:r>
            <a:r>
              <a:rPr lang="en-US" sz="1599" u="sng">
                <a:solidFill>
                  <a:srgbClr val="5A3556"/>
                </a:solidFill>
                <a:latin typeface="+mj-lt"/>
              </a:rPr>
              <a:t>is used</a:t>
            </a:r>
            <a:r>
              <a:rPr lang="en-US" sz="1599">
                <a:solidFill>
                  <a:srgbClr val="5A3556"/>
                </a:solidFill>
                <a:latin typeface="+mj-lt"/>
              </a:rPr>
              <a:t> by: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093434" y="3950560"/>
            <a:ext cx="439668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spc="48" dirty="0">
                <a:solidFill>
                  <a:srgbClr val="5A3556"/>
                </a:solidFill>
                <a:latin typeface="+mj-lt"/>
              </a:rPr>
              <a:t>The </a:t>
            </a:r>
            <a:r>
              <a:rPr lang="en-US" sz="1600" u="sng" spc="48" dirty="0">
                <a:solidFill>
                  <a:srgbClr val="5A3556"/>
                </a:solidFill>
                <a:latin typeface="+mj-lt"/>
              </a:rPr>
              <a:t>decision to take out a loan</a:t>
            </a:r>
            <a:r>
              <a:rPr lang="en-US" sz="1600" spc="48" dirty="0">
                <a:solidFill>
                  <a:srgbClr val="5A3556"/>
                </a:solidFill>
                <a:latin typeface="+mj-lt"/>
              </a:rPr>
              <a:t> was made by: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612073" y="4483346"/>
            <a:ext cx="839391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A3556"/>
                </a:solidFill>
                <a:latin typeface="+mj-lt"/>
              </a:rPr>
              <a:t>The client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586251" y="5022962"/>
            <a:ext cx="940891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A3556"/>
                </a:solidFill>
                <a:latin typeface="+mj-lt"/>
              </a:rPr>
              <a:t>The couple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454053" y="5565887"/>
            <a:ext cx="1107877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A3556"/>
                </a:solidFill>
                <a:latin typeface="+mj-lt"/>
              </a:rPr>
              <a:t>The husband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22602" y="6061670"/>
            <a:ext cx="1804541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A3556"/>
                </a:solidFill>
                <a:latin typeface="+mj-lt"/>
              </a:rPr>
              <a:t>Member of the family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05493" y="1917973"/>
            <a:ext cx="21055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spc="47">
                <a:solidFill>
                  <a:srgbClr val="FF3A21"/>
                </a:solidFill>
                <a:latin typeface="+mj-lt"/>
              </a:rPr>
              <a:t>DOMESTIC VIOLENCE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960446" y="3046747"/>
            <a:ext cx="6705042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  <a:spcBef>
                <a:spcPct val="0"/>
              </a:spcBef>
            </a:pPr>
            <a:r>
              <a:rPr lang="en-US" sz="1599" spc="47">
                <a:solidFill>
                  <a:srgbClr val="FF3A21"/>
                </a:solidFill>
                <a:latin typeface="+mj-lt"/>
              </a:rPr>
              <a:t>CAPACITY TO USE THE LOAN FOR HER OWN ECONOMIC ACTIVITY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698985" y="2435263"/>
            <a:ext cx="6180064" cy="673261"/>
            <a:chOff x="0" y="-133351"/>
            <a:chExt cx="8240085" cy="897681"/>
          </a:xfrm>
        </p:grpSpPr>
        <p:sp>
          <p:nvSpPr>
            <p:cNvPr id="53" name="TextBox 53"/>
            <p:cNvSpPr txBox="1"/>
            <p:nvPr/>
          </p:nvSpPr>
          <p:spPr>
            <a:xfrm>
              <a:off x="0" y="-133351"/>
              <a:ext cx="2048899" cy="897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  <a:spcBef>
                  <a:spcPct val="0"/>
                </a:spcBef>
              </a:pPr>
              <a:r>
                <a:rPr lang="en-US" sz="3500" dirty="0">
                  <a:solidFill>
                    <a:srgbClr val="FF3A21"/>
                  </a:solidFill>
                  <a:latin typeface="+mj-lt"/>
                </a:rPr>
                <a:t>xxx% 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2579720" y="14393"/>
              <a:ext cx="5660365" cy="687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80"/>
                </a:lnSpc>
                <a:spcBef>
                  <a:spcPct val="0"/>
                </a:spcBef>
              </a:pPr>
              <a:r>
                <a:rPr lang="en-US" sz="1300">
                  <a:solidFill>
                    <a:srgbClr val="545454"/>
                  </a:solidFill>
                  <a:latin typeface="+mj-lt"/>
                </a:rPr>
                <a:t>of the women never experienced any negative aspect of the loan in their household or personal life. 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05493" y="3315456"/>
            <a:ext cx="6273557" cy="657103"/>
            <a:chOff x="0" y="-133351"/>
            <a:chExt cx="8364742" cy="876137"/>
          </a:xfrm>
        </p:grpSpPr>
        <p:sp>
          <p:nvSpPr>
            <p:cNvPr id="56" name="TextBox 56"/>
            <p:cNvSpPr txBox="1"/>
            <p:nvPr/>
          </p:nvSpPr>
          <p:spPr>
            <a:xfrm>
              <a:off x="6889391" y="-133351"/>
              <a:ext cx="1475351" cy="876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3A21"/>
                  </a:solidFill>
                  <a:latin typeface="+mj-lt"/>
                </a:rPr>
                <a:t>13% 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5054904" cy="687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80"/>
                </a:lnSpc>
                <a:spcBef>
                  <a:spcPct val="0"/>
                </a:spcBef>
              </a:pPr>
              <a:r>
                <a:rPr lang="en-US" sz="1300">
                  <a:solidFill>
                    <a:srgbClr val="545454"/>
                  </a:solidFill>
                  <a:latin typeface="+mj-lt"/>
                </a:rPr>
                <a:t>of the clients reported that having a loan leads to an increase in work for the household. </a:t>
              </a: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698985" y="6739547"/>
            <a:ext cx="1479784" cy="67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  <a:spcBef>
                <a:spcPct val="0"/>
              </a:spcBef>
            </a:pPr>
            <a:r>
              <a:rPr lang="en-US" sz="3500" dirty="0">
                <a:solidFill>
                  <a:srgbClr val="FF3A21"/>
                </a:solidFill>
                <a:latin typeface="+mj-lt"/>
              </a:rPr>
              <a:t>xx% 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625303" y="6913537"/>
            <a:ext cx="4189257" cy="51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0"/>
              </a:lnSpc>
              <a:spcBef>
                <a:spcPct val="0"/>
              </a:spcBef>
            </a:pPr>
            <a:r>
              <a:rPr lang="en-US" sz="1300">
                <a:solidFill>
                  <a:srgbClr val="545454"/>
                </a:solidFill>
                <a:latin typeface="+mj-lt"/>
              </a:rPr>
              <a:t>of the women feel pressure from her husband, her family or community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517039" y="7610834"/>
            <a:ext cx="827733" cy="26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400">
                <a:solidFill>
                  <a:srgbClr val="5A3556"/>
                </a:solidFill>
                <a:latin typeface="+mj-lt"/>
              </a:rPr>
              <a:t>Reasons : 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9193805" y="7743275"/>
            <a:ext cx="3691482" cy="2034597"/>
            <a:chOff x="0" y="0"/>
            <a:chExt cx="4921976" cy="2712796"/>
          </a:xfrm>
        </p:grpSpPr>
        <p:sp>
          <p:nvSpPr>
            <p:cNvPr id="62" name="TextBox 62"/>
            <p:cNvSpPr txBox="1"/>
            <p:nvPr/>
          </p:nvSpPr>
          <p:spPr>
            <a:xfrm>
              <a:off x="4101328" y="1658385"/>
              <a:ext cx="820648" cy="500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421F3F"/>
                  </a:solidFill>
                  <a:latin typeface="+mj-lt"/>
                </a:rPr>
                <a:t>The client</a:t>
              </a:r>
            </a:p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421F3F"/>
                  </a:solidFill>
                  <a:latin typeface="+mj-lt"/>
                </a:rPr>
                <a:t>55.8%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1425772"/>
              <a:ext cx="1232996" cy="500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421F3F"/>
                  </a:solidFill>
                  <a:latin typeface="+mj-lt"/>
                </a:rPr>
                <a:t>The household</a:t>
              </a:r>
            </a:p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421F3F"/>
                  </a:solidFill>
                  <a:latin typeface="+mj-lt"/>
                </a:rPr>
                <a:t>37.9%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1725724" y="-19050"/>
              <a:ext cx="1331846" cy="500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421F3F"/>
                  </a:solidFill>
                  <a:latin typeface="+mj-lt"/>
                </a:rPr>
                <a:t>Extended family</a:t>
              </a:r>
            </a:p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421F3F"/>
                  </a:solidFill>
                  <a:latin typeface="+mj-lt"/>
                </a:rPr>
                <a:t>6.4%</a:t>
              </a:r>
            </a:p>
          </p:txBody>
        </p:sp>
        <p:grpSp>
          <p:nvGrpSpPr>
            <p:cNvPr id="65" name="Group 65"/>
            <p:cNvGrpSpPr>
              <a:grpSpLocks noChangeAspect="1"/>
            </p:cNvGrpSpPr>
            <p:nvPr/>
          </p:nvGrpSpPr>
          <p:grpSpPr>
            <a:xfrm>
              <a:off x="1623894" y="602930"/>
              <a:ext cx="2109866" cy="2109866"/>
              <a:chOff x="0" y="0"/>
              <a:chExt cx="2540000" cy="25400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761718" y="0"/>
                <a:ext cx="1879333" cy="2640608"/>
              </a:xfrm>
              <a:custGeom>
                <a:avLst/>
                <a:gdLst/>
                <a:ahLst/>
                <a:cxnLst/>
                <a:rect l="l" t="t" r="r" b="b"/>
                <a:pathLst>
                  <a:path w="1879333" h="2640608">
                    <a:moveTo>
                      <a:pt x="508282" y="0"/>
                    </a:moveTo>
                    <a:cubicBezTo>
                      <a:pt x="1024888" y="0"/>
                      <a:pt x="1490013" y="312929"/>
                      <a:pt x="1684673" y="791456"/>
                    </a:cubicBezTo>
                    <a:cubicBezTo>
                      <a:pt x="1879333" y="1269984"/>
                      <a:pt x="1764732" y="1818740"/>
                      <a:pt x="1394825" y="2179364"/>
                    </a:cubicBezTo>
                    <a:cubicBezTo>
                      <a:pt x="1024917" y="2539988"/>
                      <a:pt x="473427" y="2640608"/>
                      <a:pt x="0" y="2433851"/>
                    </a:cubicBezTo>
                    <a:lnTo>
                      <a:pt x="508282" y="1270000"/>
                    </a:ln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67" name="Freeform 67"/>
              <p:cNvSpPr/>
              <p:nvPr/>
            </p:nvSpPr>
            <p:spPr>
              <a:xfrm>
                <a:off x="-3141" y="76927"/>
                <a:ext cx="1273141" cy="2380874"/>
              </a:xfrm>
              <a:custGeom>
                <a:avLst/>
                <a:gdLst/>
                <a:ahLst/>
                <a:cxnLst/>
                <a:rect l="l" t="t" r="r" b="b"/>
                <a:pathLst>
                  <a:path w="1273141" h="2380874">
                    <a:moveTo>
                      <a:pt x="823663" y="2380873"/>
                    </a:moveTo>
                    <a:cubicBezTo>
                      <a:pt x="327243" y="2193022"/>
                      <a:pt x="0" y="1716268"/>
                      <a:pt x="3163" y="1185504"/>
                    </a:cubicBezTo>
                    <a:cubicBezTo>
                      <a:pt x="6327" y="654739"/>
                      <a:pt x="339229" y="181920"/>
                      <a:pt x="837853" y="0"/>
                    </a:cubicBezTo>
                    <a:lnTo>
                      <a:pt x="1273141" y="1193073"/>
                    </a:lnTo>
                    <a:close/>
                  </a:path>
                </a:pathLst>
              </a:custGeom>
              <a:solidFill>
                <a:srgbClr val="FF567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68" name="Freeform 68"/>
              <p:cNvSpPr/>
              <p:nvPr/>
            </p:nvSpPr>
            <p:spPr>
              <a:xfrm>
                <a:off x="775627" y="0"/>
                <a:ext cx="494373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494373" h="1270000">
                    <a:moveTo>
                      <a:pt x="0" y="100173"/>
                    </a:moveTo>
                    <a:cubicBezTo>
                      <a:pt x="156396" y="34079"/>
                      <a:pt x="324457" y="17"/>
                      <a:pt x="494246" y="0"/>
                    </a:cubicBezTo>
                    <a:lnTo>
                      <a:pt x="494373" y="1270000"/>
                    </a:lnTo>
                    <a:close/>
                  </a:path>
                </a:pathLst>
              </a:custGeom>
              <a:solidFill>
                <a:srgbClr val="FF81B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69" name="Freeform 69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FFACE4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70" name="Picture 7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8222" y="8355418"/>
            <a:ext cx="1267941" cy="126794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5731" y="-144193"/>
            <a:ext cx="7625731" cy="10980386"/>
          </a:xfrm>
          <a:prstGeom prst="rect">
            <a:avLst/>
          </a:prstGeom>
          <a:solidFill>
            <a:srgbClr val="A21942">
              <a:alpha val="980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0" y="-13357"/>
            <a:ext cx="15120000" cy="1948018"/>
          </a:xfrm>
          <a:prstGeom prst="rect">
            <a:avLst/>
          </a:prstGeom>
          <a:solidFill>
            <a:srgbClr val="A21942"/>
          </a:solidFill>
        </p:spPr>
        <p:txBody>
          <a:bodyPr/>
          <a:lstStyle/>
          <a:p>
            <a:endParaRPr lang="fr-FR">
              <a:latin typeface="+mj-l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44070" y="415835"/>
            <a:ext cx="1306730" cy="13067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8015" y="524537"/>
            <a:ext cx="6432031" cy="104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9"/>
              </a:lnSpc>
            </a:pPr>
            <a:r>
              <a:rPr lang="en-US" sz="2992" dirty="0">
                <a:solidFill>
                  <a:srgbClr val="FFFFFF"/>
                </a:solidFill>
                <a:latin typeface="+mj-lt"/>
              </a:rPr>
              <a:t>SDG 8</a:t>
            </a:r>
          </a:p>
          <a:p>
            <a:pPr>
              <a:lnSpc>
                <a:spcPts val="4189"/>
              </a:lnSpc>
            </a:pPr>
            <a:r>
              <a:rPr lang="en-US" sz="2992" dirty="0">
                <a:solidFill>
                  <a:srgbClr val="FFFFFF"/>
                </a:solidFill>
                <a:latin typeface="+mj-lt"/>
              </a:rPr>
              <a:t>Decent work and economic growth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8015" y="2138581"/>
            <a:ext cx="145323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  <a:spcBef>
                <a:spcPct val="0"/>
              </a:spcBef>
            </a:pPr>
            <a:r>
              <a:rPr lang="en-US" sz="2399">
                <a:solidFill>
                  <a:srgbClr val="A21942"/>
                </a:solidFill>
                <a:latin typeface="+mj-lt"/>
              </a:rPr>
              <a:t>Target 8.3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8015" y="2764735"/>
            <a:ext cx="6554511" cy="169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900" dirty="0">
                <a:solidFill>
                  <a:srgbClr val="5A3556"/>
                </a:solidFill>
                <a:latin typeface="+mj-lt"/>
              </a:rPr>
              <a:t>Promote development-oriented policies that support productive  activities, decent job creation, entrepreneurship, creativity and innovation, and encourage the </a:t>
            </a:r>
            <a:r>
              <a:rPr lang="en-US" sz="1900" dirty="0" err="1">
                <a:solidFill>
                  <a:srgbClr val="5A3556"/>
                </a:solidFill>
                <a:latin typeface="+mj-lt"/>
              </a:rPr>
              <a:t>formalisation</a:t>
            </a:r>
            <a:r>
              <a:rPr lang="en-US" sz="1900" dirty="0">
                <a:solidFill>
                  <a:srgbClr val="5A3556"/>
                </a:solidFill>
                <a:latin typeface="+mj-lt"/>
              </a:rPr>
              <a:t> and growth of micro-, small- and medium-sized enterprises,  including through access to financial services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54241" y="2820190"/>
            <a:ext cx="5494556" cy="105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69" lvl="1" indent="-140335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299" u="sng" dirty="0">
                <a:solidFill>
                  <a:srgbClr val="5A3556"/>
                </a:solidFill>
                <a:latin typeface="+mj-lt"/>
              </a:rPr>
              <a:t>Payment period</a:t>
            </a:r>
            <a:r>
              <a:rPr lang="en-US" sz="1299" dirty="0">
                <a:solidFill>
                  <a:srgbClr val="5A3556"/>
                </a:solidFill>
                <a:latin typeface="+mj-lt"/>
              </a:rPr>
              <a:t> should be reconsidered (11,6%)</a:t>
            </a:r>
          </a:p>
          <a:p>
            <a:pPr marL="280669" lvl="1" indent="-140335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299" u="sng" dirty="0">
                <a:solidFill>
                  <a:srgbClr val="5A3556"/>
                </a:solidFill>
                <a:latin typeface="+mj-lt"/>
              </a:rPr>
              <a:t>Thankful </a:t>
            </a:r>
            <a:r>
              <a:rPr lang="en-US" sz="1299" dirty="0">
                <a:solidFill>
                  <a:srgbClr val="5A3556"/>
                </a:solidFill>
                <a:latin typeface="+mj-lt"/>
              </a:rPr>
              <a:t>for FSP ABC help in their family and community</a:t>
            </a:r>
            <a:r>
              <a:rPr lang="en-US" sz="1299" u="sng" dirty="0">
                <a:solidFill>
                  <a:srgbClr val="5A3556"/>
                </a:solidFill>
                <a:latin typeface="+mj-lt"/>
              </a:rPr>
              <a:t> </a:t>
            </a:r>
          </a:p>
          <a:p>
            <a:pPr marL="280669" lvl="1" indent="-140335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299" dirty="0">
                <a:solidFill>
                  <a:srgbClr val="5A3556"/>
                </a:solidFill>
                <a:latin typeface="+mj-lt"/>
              </a:rPr>
              <a:t>Would like to </a:t>
            </a:r>
            <a:r>
              <a:rPr lang="en-US" sz="1299" u="sng" dirty="0">
                <a:solidFill>
                  <a:srgbClr val="5A3556"/>
                </a:solidFill>
                <a:latin typeface="+mj-lt"/>
              </a:rPr>
              <a:t>borrow more </a:t>
            </a:r>
            <a:r>
              <a:rPr lang="en-US" sz="1299" dirty="0">
                <a:solidFill>
                  <a:srgbClr val="5A3556"/>
                </a:solidFill>
                <a:latin typeface="+mj-lt"/>
              </a:rPr>
              <a:t>(15.6%)</a:t>
            </a:r>
          </a:p>
          <a:p>
            <a:pPr marL="280669" lvl="1" indent="-140335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299" dirty="0">
                <a:solidFill>
                  <a:srgbClr val="5A3556"/>
                </a:solidFill>
                <a:latin typeface="+mj-lt"/>
              </a:rPr>
              <a:t>The </a:t>
            </a:r>
            <a:r>
              <a:rPr lang="en-US" sz="1299" u="sng" dirty="0">
                <a:solidFill>
                  <a:srgbClr val="5A3556"/>
                </a:solidFill>
                <a:latin typeface="+mj-lt"/>
              </a:rPr>
              <a:t>interest are too high</a:t>
            </a:r>
            <a:r>
              <a:rPr lang="en-US" sz="1299" dirty="0">
                <a:solidFill>
                  <a:srgbClr val="5A3556"/>
                </a:solidFill>
                <a:latin typeface="+mj-lt"/>
              </a:rPr>
              <a:t> especially for the agricultural loan </a:t>
            </a:r>
            <a:r>
              <a:rPr lang="en-US" sz="1299" u="sng" dirty="0">
                <a:solidFill>
                  <a:srgbClr val="5A3556"/>
                </a:solidFill>
                <a:latin typeface="+mj-lt"/>
              </a:rPr>
              <a:t>(</a:t>
            </a:r>
            <a:r>
              <a:rPr lang="en-US" sz="1299" dirty="0">
                <a:solidFill>
                  <a:srgbClr val="5A3556"/>
                </a:solidFill>
                <a:latin typeface="+mj-lt"/>
              </a:rPr>
              <a:t>15.6</a:t>
            </a:r>
            <a:r>
              <a:rPr lang="en-US" sz="1299" u="sng" dirty="0">
                <a:solidFill>
                  <a:srgbClr val="5A3556"/>
                </a:solidFill>
                <a:latin typeface="+mj-lt"/>
              </a:rPr>
              <a:t>%)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66395" y="2358608"/>
            <a:ext cx="3372202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  <a:spcBef>
                <a:spcPct val="0"/>
              </a:spcBef>
            </a:pPr>
            <a:r>
              <a:rPr lang="en-US" sz="1600">
                <a:solidFill>
                  <a:srgbClr val="A21942"/>
                </a:solidFill>
                <a:latin typeface="+mj-lt"/>
              </a:rPr>
              <a:t>SUGGESTION FROM THE CLIENTS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354241" y="8543623"/>
            <a:ext cx="6168712" cy="1355299"/>
            <a:chOff x="0" y="0"/>
            <a:chExt cx="8224949" cy="180706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70377" cy="315133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638075" y="99041"/>
              <a:ext cx="7420029" cy="159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A21942"/>
                  </a:solidFill>
                  <a:latin typeface="+mj-lt"/>
                </a:rPr>
                <a:t>I'm happy because households are happy! I have friends and no more discrimination by people who want us wrong.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7654572" y="1491933"/>
              <a:ext cx="570377" cy="315133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3353917" y="8471850"/>
            <a:ext cx="3648608" cy="2144619"/>
            <a:chOff x="0" y="0"/>
            <a:chExt cx="4864811" cy="2859492"/>
          </a:xfrm>
        </p:grpSpPr>
        <p:sp>
          <p:nvSpPr>
            <p:cNvPr id="15" name="TextBox 15"/>
            <p:cNvSpPr txBox="1"/>
            <p:nvPr/>
          </p:nvSpPr>
          <p:spPr>
            <a:xfrm>
              <a:off x="4255415" y="1129512"/>
              <a:ext cx="609396" cy="39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1"/>
                </a:lnSpc>
              </a:pPr>
              <a:r>
                <a:rPr lang="en-US" sz="829">
                  <a:solidFill>
                    <a:srgbClr val="000000"/>
                  </a:solidFill>
                  <a:latin typeface="+mj-lt"/>
                </a:rPr>
                <a:t>Improved</a:t>
              </a:r>
            </a:p>
            <a:p>
              <a:pPr algn="ctr">
                <a:lnSpc>
                  <a:spcPts val="1161"/>
                </a:lnSpc>
              </a:pPr>
              <a:r>
                <a:rPr lang="en-US" sz="829">
                  <a:solidFill>
                    <a:srgbClr val="000000"/>
                  </a:solidFill>
                  <a:latin typeface="+mj-lt"/>
                </a:rPr>
                <a:t>51.8%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54293"/>
              <a:ext cx="1300144" cy="39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1"/>
                </a:lnSpc>
              </a:pPr>
              <a:r>
                <a:rPr lang="en-US" sz="829">
                  <a:solidFill>
                    <a:srgbClr val="000000"/>
                  </a:solidFill>
                  <a:latin typeface="+mj-lt"/>
                </a:rPr>
                <a:t>Very much improved</a:t>
              </a:r>
            </a:p>
            <a:p>
              <a:pPr algn="ctr">
                <a:lnSpc>
                  <a:spcPts val="1161"/>
                </a:lnSpc>
              </a:pPr>
              <a:r>
                <a:rPr lang="en-US" sz="829">
                  <a:solidFill>
                    <a:srgbClr val="000000"/>
                  </a:solidFill>
                  <a:latin typeface="+mj-lt"/>
                </a:rPr>
                <a:t>37.5%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01620" y="2462973"/>
              <a:ext cx="661093" cy="39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1"/>
                </a:lnSpc>
              </a:pPr>
              <a:r>
                <a:rPr lang="en-US" sz="829">
                  <a:solidFill>
                    <a:srgbClr val="000000"/>
                  </a:solidFill>
                  <a:latin typeface="+mj-lt"/>
                </a:rPr>
                <a:t>Decreased</a:t>
              </a:r>
            </a:p>
            <a:p>
              <a:pPr algn="ctr">
                <a:lnSpc>
                  <a:spcPts val="1161"/>
                </a:lnSpc>
              </a:pPr>
              <a:r>
                <a:rPr lang="en-US" sz="829">
                  <a:solidFill>
                    <a:srgbClr val="000000"/>
                  </a:solidFill>
                  <a:latin typeface="+mj-lt"/>
                </a:rPr>
                <a:t>8.9%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4099" y="2189415"/>
              <a:ext cx="672485" cy="39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1"/>
                </a:lnSpc>
              </a:pPr>
              <a:r>
                <a:rPr lang="en-US" sz="829">
                  <a:solidFill>
                    <a:srgbClr val="000000"/>
                  </a:solidFill>
                  <a:latin typeface="+mj-lt"/>
                </a:rPr>
                <a:t>No change</a:t>
              </a:r>
            </a:p>
            <a:p>
              <a:pPr algn="ctr">
                <a:lnSpc>
                  <a:spcPts val="1161"/>
                </a:lnSpc>
              </a:pPr>
              <a:r>
                <a:rPr lang="en-US" sz="829">
                  <a:solidFill>
                    <a:srgbClr val="000000"/>
                  </a:solidFill>
                  <a:latin typeface="+mj-lt"/>
                </a:rPr>
                <a:t>1.8%</a:t>
              </a:r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478069" y="0"/>
              <a:ext cx="2484853" cy="2484853"/>
              <a:chOff x="0" y="0"/>
              <a:chExt cx="2540000" cy="254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063784" y="0"/>
                <a:ext cx="1555321" cy="2600840"/>
              </a:xfrm>
              <a:custGeom>
                <a:avLst/>
                <a:gdLst/>
                <a:ahLst/>
                <a:cxnLst/>
                <a:rect l="l" t="t" r="r" b="b"/>
                <a:pathLst>
                  <a:path w="1555321" h="2600840">
                    <a:moveTo>
                      <a:pt x="206216" y="0"/>
                    </a:moveTo>
                    <a:cubicBezTo>
                      <a:pt x="684702" y="0"/>
                      <a:pt x="1122576" y="268934"/>
                      <a:pt x="1338948" y="695703"/>
                    </a:cubicBezTo>
                    <a:cubicBezTo>
                      <a:pt x="1555321" y="1122472"/>
                      <a:pt x="1513462" y="1634631"/>
                      <a:pt x="1230664" y="2020603"/>
                    </a:cubicBezTo>
                    <a:cubicBezTo>
                      <a:pt x="947867" y="2406575"/>
                      <a:pt x="472136" y="2600840"/>
                      <a:pt x="0" y="2523146"/>
                    </a:cubicBezTo>
                    <a:lnTo>
                      <a:pt x="206216" y="1270000"/>
                    </a:lnTo>
                    <a:close/>
                  </a:path>
                </a:pathLst>
              </a:custGeom>
              <a:solidFill>
                <a:srgbClr val="A2194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430387" y="1270000"/>
                <a:ext cx="839613" cy="1261886"/>
              </a:xfrm>
              <a:custGeom>
                <a:avLst/>
                <a:gdLst/>
                <a:ahLst/>
                <a:cxnLst/>
                <a:rect l="l" t="t" r="r" b="b"/>
                <a:pathLst>
                  <a:path w="839613" h="1261886">
                    <a:moveTo>
                      <a:pt x="696285" y="1261886"/>
                    </a:moveTo>
                    <a:cubicBezTo>
                      <a:pt x="438037" y="1232554"/>
                      <a:pt x="195006" y="1124693"/>
                      <a:pt x="0" y="952864"/>
                    </a:cubicBezTo>
                    <a:lnTo>
                      <a:pt x="839613" y="0"/>
                    </a:lnTo>
                    <a:close/>
                  </a:path>
                </a:pathLst>
              </a:custGeom>
              <a:solidFill>
                <a:srgbClr val="B25D98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328214" y="1270000"/>
                <a:ext cx="941786" cy="993636"/>
              </a:xfrm>
              <a:custGeom>
                <a:avLst/>
                <a:gdLst/>
                <a:ahLst/>
                <a:cxnLst/>
                <a:rect l="l" t="t" r="r" b="b"/>
                <a:pathLst>
                  <a:path w="941786" h="993636">
                    <a:moveTo>
                      <a:pt x="150846" y="993636"/>
                    </a:moveTo>
                    <a:cubicBezTo>
                      <a:pt x="96796" y="950612"/>
                      <a:pt x="46347" y="903250"/>
                      <a:pt x="0" y="852021"/>
                    </a:cubicBezTo>
                    <a:lnTo>
                      <a:pt x="941786" y="0"/>
                    </a:lnTo>
                    <a:close/>
                  </a:path>
                </a:pathLst>
              </a:custGeom>
              <a:solidFill>
                <a:srgbClr val="AD99D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-99891" y="0"/>
                <a:ext cx="1369891" cy="2168026"/>
              </a:xfrm>
              <a:custGeom>
                <a:avLst/>
                <a:gdLst/>
                <a:ahLst/>
                <a:cxnLst/>
                <a:rect l="l" t="t" r="r" b="b"/>
                <a:pathLst>
                  <a:path w="1369891" h="2168026">
                    <a:moveTo>
                      <a:pt x="471865" y="2168026"/>
                    </a:moveTo>
                    <a:cubicBezTo>
                      <a:pt x="108664" y="1804825"/>
                      <a:pt x="0" y="1258606"/>
                      <a:pt x="196540" y="784051"/>
                    </a:cubicBezTo>
                    <a:cubicBezTo>
                      <a:pt x="393079" y="309496"/>
                      <a:pt x="856120" y="51"/>
                      <a:pt x="1369764" y="0"/>
                    </a:cubicBezTo>
                    <a:lnTo>
                      <a:pt x="1369891" y="1270000"/>
                    </a:lnTo>
                    <a:close/>
                  </a:path>
                </a:pathLst>
              </a:custGeom>
              <a:solidFill>
                <a:srgbClr val="B9CDEE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EAF9F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341297" y="9390628"/>
            <a:ext cx="2672060" cy="21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19"/>
              </a:lnSpc>
            </a:pPr>
            <a:r>
              <a:rPr lang="en-US" sz="1299" dirty="0">
                <a:solidFill>
                  <a:srgbClr val="5A3556"/>
                </a:solidFill>
                <a:latin typeface="+mj-lt"/>
              </a:rPr>
              <a:t>The client’s </a:t>
            </a:r>
            <a:r>
              <a:rPr lang="en-US" sz="1299" u="sng" dirty="0">
                <a:solidFill>
                  <a:srgbClr val="5A3556"/>
                </a:solidFill>
                <a:latin typeface="+mj-lt"/>
              </a:rPr>
              <a:t>business income</a:t>
            </a:r>
            <a:r>
              <a:rPr lang="en-US" sz="1299" dirty="0">
                <a:solidFill>
                  <a:srgbClr val="5A3556"/>
                </a:solidFill>
                <a:latin typeface="+mj-lt"/>
              </a:rPr>
              <a:t> has: 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23705" y="8646634"/>
            <a:ext cx="1530500" cy="15305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00277" y="5448152"/>
            <a:ext cx="794221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2499" dirty="0">
                <a:solidFill>
                  <a:srgbClr val="A21942"/>
                </a:solidFill>
                <a:latin typeface="+mj-lt"/>
              </a:rPr>
              <a:t>xx%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57200" y="5589122"/>
            <a:ext cx="4276966" cy="24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79"/>
              </a:lnSpc>
              <a:spcBef>
                <a:spcPct val="0"/>
              </a:spcBef>
            </a:pPr>
            <a:r>
              <a:rPr lang="en-US" sz="1299" dirty="0">
                <a:solidFill>
                  <a:srgbClr val="5A3556"/>
                </a:solidFill>
                <a:latin typeface="+mj-lt"/>
              </a:rPr>
              <a:t>of the client created a new business with the loan given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00277" y="6148701"/>
            <a:ext cx="1135559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2499" dirty="0">
                <a:solidFill>
                  <a:srgbClr val="A21942"/>
                </a:solidFill>
                <a:latin typeface="+mj-lt"/>
              </a:rPr>
              <a:t>xx%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57200" y="6195394"/>
            <a:ext cx="4276966" cy="24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0"/>
              </a:lnSpc>
              <a:spcBef>
                <a:spcPct val="0"/>
              </a:spcBef>
            </a:pPr>
            <a:r>
              <a:rPr lang="en-US" sz="1300" dirty="0">
                <a:solidFill>
                  <a:srgbClr val="5A3556"/>
                </a:solidFill>
                <a:latin typeface="+mj-lt"/>
              </a:rPr>
              <a:t>of the client developed an existing business with the loan given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2196" y="7653629"/>
            <a:ext cx="4301089" cy="63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  <a:spcBef>
                <a:spcPct val="0"/>
              </a:spcBef>
            </a:pPr>
            <a:r>
              <a:rPr lang="en-US" sz="1599">
                <a:solidFill>
                  <a:srgbClr val="A21942"/>
                </a:solidFill>
                <a:latin typeface="+mj-lt"/>
              </a:rPr>
              <a:t>CHANGES IN BUSINESS REVENUE : </a:t>
            </a:r>
          </a:p>
          <a:p>
            <a:pPr>
              <a:lnSpc>
                <a:spcPts val="2559"/>
              </a:lnSpc>
              <a:spcBef>
                <a:spcPct val="0"/>
              </a:spcBef>
            </a:pPr>
            <a:r>
              <a:rPr lang="en-US" sz="1599">
                <a:solidFill>
                  <a:srgbClr val="A21942"/>
                </a:solidFill>
                <a:latin typeface="+mj-lt"/>
              </a:rPr>
              <a:t>1) ANNUAL SALES 2) ANNUAL NET INCOME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8015" y="4917928"/>
            <a:ext cx="5811805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600">
                <a:solidFill>
                  <a:srgbClr val="A21942"/>
                </a:solidFill>
                <a:latin typeface="+mj-lt"/>
              </a:rPr>
              <a:t>NUMBER OF SMES FORMALISED (TRACKING CHANGES)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5731" y="4668675"/>
            <a:ext cx="7494269" cy="3036748"/>
          </a:xfrm>
          <a:prstGeom prst="rect">
            <a:avLst/>
          </a:prstGeom>
        </p:spPr>
      </p:pic>
      <p:sp>
        <p:nvSpPr>
          <p:cNvPr id="34" name="TextBox 29">
            <a:extLst>
              <a:ext uri="{FF2B5EF4-FFF2-40B4-BE49-F238E27FC236}">
                <a16:creationId xmlns:a16="http://schemas.microsoft.com/office/drawing/2014/main" id="{57A7CD1D-8BD3-8A9A-E30D-F737BBA30EA4}"/>
              </a:ext>
            </a:extLst>
          </p:cNvPr>
          <p:cNvSpPr txBox="1"/>
          <p:nvPr/>
        </p:nvSpPr>
        <p:spPr>
          <a:xfrm>
            <a:off x="478141" y="6880165"/>
            <a:ext cx="1135559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2499" dirty="0">
                <a:solidFill>
                  <a:srgbClr val="A21942"/>
                </a:solidFill>
                <a:latin typeface="+mj-lt"/>
              </a:rPr>
              <a:t>xx% 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EEB4861E-B016-7A16-D088-5B3BA00F0FD4}"/>
              </a:ext>
            </a:extLst>
          </p:cNvPr>
          <p:cNvSpPr txBox="1"/>
          <p:nvPr/>
        </p:nvSpPr>
        <p:spPr>
          <a:xfrm>
            <a:off x="1735064" y="6926858"/>
            <a:ext cx="4276966" cy="51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0"/>
              </a:lnSpc>
              <a:spcBef>
                <a:spcPct val="0"/>
              </a:spcBef>
            </a:pPr>
            <a:r>
              <a:rPr lang="en-US" sz="1300" dirty="0">
                <a:solidFill>
                  <a:srgbClr val="5A3556"/>
                </a:solidFill>
                <a:latin typeface="+mj-lt"/>
              </a:rPr>
              <a:t>of the client have increased the work force (one or more extra staff</a:t>
            </a:r>
            <a:r>
              <a:rPr lang="en-US" sz="1300">
                <a:solidFill>
                  <a:srgbClr val="5A3556"/>
                </a:solidFill>
                <a:latin typeface="+mj-lt"/>
              </a:rPr>
              <a:t>) in the last 2 years</a:t>
            </a:r>
            <a:endParaRPr lang="en-US" sz="1300" dirty="0">
              <a:solidFill>
                <a:srgbClr val="5A3556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120000" cy="10692000"/>
            <a:chOff x="0" y="0"/>
            <a:chExt cx="38313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1380" cy="2709333"/>
            </a:xfrm>
            <a:custGeom>
              <a:avLst/>
              <a:gdLst/>
              <a:ahLst/>
              <a:cxnLst/>
              <a:rect l="l" t="t" r="r" b="b"/>
              <a:pathLst>
                <a:path w="3831380" h="2709333">
                  <a:moveTo>
                    <a:pt x="0" y="0"/>
                  </a:moveTo>
                  <a:lnTo>
                    <a:pt x="3831380" y="0"/>
                  </a:lnTo>
                  <a:lnTo>
                    <a:pt x="38313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923">
                <a:alpha val="19608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17006">
            <a:off x="2019052" y="1194639"/>
            <a:ext cx="2636596" cy="40360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309529">
            <a:off x="4000595" y="3520139"/>
            <a:ext cx="2868460" cy="3323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69599">
            <a:off x="1875293" y="6168949"/>
            <a:ext cx="2780355" cy="387148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586118" y="730905"/>
            <a:ext cx="5701004" cy="2289368"/>
            <a:chOff x="0" y="-28575"/>
            <a:chExt cx="7601339" cy="3052491"/>
          </a:xfrm>
        </p:grpSpPr>
        <p:sp>
          <p:nvSpPr>
            <p:cNvPr id="9" name="TextBox 9"/>
            <p:cNvSpPr txBox="1"/>
            <p:nvPr/>
          </p:nvSpPr>
          <p:spPr>
            <a:xfrm>
              <a:off x="0" y="804761"/>
              <a:ext cx="7601339" cy="221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40"/>
                </a:lnSpc>
              </a:pPr>
              <a:endParaRPr lang="en-US" sz="1400" spc="28" dirty="0">
                <a:solidFill>
                  <a:srgbClr val="5A3556"/>
                </a:solidFill>
                <a:latin typeface="+mj-lt"/>
                <a:cs typeface="Times New Roman" panose="02020603050405020304" pitchFamily="18" charset="0"/>
              </a:endParaRPr>
            </a:p>
            <a:p>
              <a:pPr marL="0" lvl="0" indent="0" algn="just">
                <a:lnSpc>
                  <a:spcPts val="2240"/>
                </a:lnSpc>
                <a:spcBef>
                  <a:spcPct val="0"/>
                </a:spcBef>
              </a:pPr>
              <a:r>
                <a:rPr lang="en-US" sz="1400" u="none" spc="28" dirty="0">
                  <a:solidFill>
                    <a:srgbClr val="5A3556"/>
                  </a:solidFill>
                  <a:latin typeface="+mj-lt"/>
                  <a:cs typeface="Times New Roman" panose="02020603050405020304" pitchFamily="18" charset="0"/>
                </a:rPr>
                <a:t>XXX clients surveyed; </a:t>
              </a:r>
              <a:r>
                <a:rPr lang="en-US" sz="1400" spc="28" dirty="0">
                  <a:solidFill>
                    <a:srgbClr val="5A3556"/>
                  </a:solidFill>
                  <a:latin typeface="+mj-lt"/>
                  <a:cs typeface="Times New Roman" panose="02020603050405020304" pitchFamily="18" charset="0"/>
                </a:rPr>
                <a:t>XXX</a:t>
              </a:r>
              <a:r>
                <a:rPr lang="en-US" sz="1400" u="none" spc="28" dirty="0">
                  <a:solidFill>
                    <a:srgbClr val="5A3556"/>
                  </a:solidFill>
                  <a:latin typeface="+mj-lt"/>
                  <a:cs typeface="Times New Roman" panose="02020603050405020304" pitchFamily="18" charset="0"/>
                </a:rPr>
                <a:t> questions; data collected on </a:t>
              </a:r>
              <a:r>
                <a:rPr lang="en-US" sz="1400" u="none" spc="28" dirty="0" err="1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  <a:cs typeface="Times New Roman" panose="02020603050405020304" pitchFamily="18" charset="0"/>
                </a:rPr>
                <a:t>KoBoToolBox</a:t>
              </a:r>
              <a:endParaRPr lang="en-US" sz="1400" u="none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  <a:cs typeface="Times New Roman" panose="02020603050405020304" pitchFamily="18" charset="0"/>
              </a:endParaRPr>
            </a:p>
            <a:p>
              <a:pPr marL="0" lvl="0" indent="0" algn="just">
                <a:lnSpc>
                  <a:spcPts val="2240"/>
                </a:lnSpc>
                <a:spcBef>
                  <a:spcPct val="0"/>
                </a:spcBef>
              </a:pPr>
              <a:r>
                <a:rPr lang="en-US" sz="1400" u="none" spc="28" dirty="0">
                  <a:solidFill>
                    <a:srgbClr val="5A3556"/>
                  </a:solidFill>
                  <a:latin typeface="+mj-lt"/>
                  <a:cs typeface="Times New Roman" panose="02020603050405020304" pitchFamily="18" charset="0"/>
                </a:rPr>
                <a:t>Methodology: Ex-</a:t>
              </a:r>
              <a:r>
                <a:rPr lang="en-US" sz="1400" u="none" spc="28" dirty="0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  <a:cs typeface="Times New Roman" panose="02020603050405020304" pitchFamily="18" charset="0"/>
                </a:rPr>
                <a:t>--Clients were interviewed both in branch offices and on the field with the help of branch managers and loan officers</a:t>
              </a:r>
              <a:r>
                <a:rPr lang="en-US" sz="1400" u="none" spc="28" dirty="0">
                  <a:solidFill>
                    <a:srgbClr val="5A3556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</a:p>
            <a:p>
              <a:pPr marL="0" lvl="0" indent="0" algn="just">
                <a:lnSpc>
                  <a:spcPts val="2240"/>
                </a:lnSpc>
                <a:spcBef>
                  <a:spcPct val="0"/>
                </a:spcBef>
              </a:pPr>
              <a:endParaRPr lang="en-US" sz="1400" spc="28" dirty="0">
                <a:solidFill>
                  <a:srgbClr val="5A3556"/>
                </a:solidFill>
                <a:latin typeface="+mj-lt"/>
                <a:cs typeface="Times New Roman" panose="02020603050405020304" pitchFamily="18" charset="0"/>
              </a:endParaRPr>
            </a:p>
            <a:p>
              <a:pPr marL="0" lvl="0" indent="0" algn="just">
                <a:lnSpc>
                  <a:spcPts val="2240"/>
                </a:lnSpc>
                <a:spcBef>
                  <a:spcPct val="0"/>
                </a:spcBef>
              </a:pPr>
              <a:r>
                <a:rPr lang="en-US" sz="1400" u="none" spc="28" dirty="0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  <a:cs typeface="Times New Roman" panose="02020603050405020304" pitchFamily="18" charset="0"/>
                </a:rPr>
                <a:t>Please compare sample with actual portfolio to identify any bias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601339" cy="747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550"/>
                </a:lnSpc>
              </a:pPr>
              <a:r>
                <a:rPr lang="en-US" sz="3500" spc="-35" dirty="0">
                  <a:solidFill>
                    <a:srgbClr val="5A3556"/>
                  </a:solidFill>
                  <a:latin typeface="+mj-lt"/>
                  <a:cs typeface="Times New Roman" panose="02020603050405020304" pitchFamily="18" charset="0"/>
                </a:rPr>
                <a:t>Sample of the survey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077723" y="3207982"/>
            <a:ext cx="503731" cy="5130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077723" y="5114280"/>
            <a:ext cx="503731" cy="5130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077723" y="7457525"/>
            <a:ext cx="503731" cy="51305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130334" y="3231696"/>
            <a:ext cx="515678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5A3556"/>
                </a:solidFill>
                <a:latin typeface="+mj-lt"/>
              </a:rPr>
              <a:t>Localisation</a:t>
            </a:r>
            <a:endParaRPr lang="en-US" sz="2400" dirty="0">
              <a:solidFill>
                <a:srgbClr val="5A3556"/>
              </a:solidFill>
              <a:latin typeface="+mj-l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30334" y="3723646"/>
            <a:ext cx="5156789" cy="81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Cities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xxx (42.9%); xxx (17.9%); xxx (16.1%); xxx (12.5%); xxx (10.7%)</a:t>
            </a:r>
          </a:p>
          <a:p>
            <a:pPr algn="just">
              <a:lnSpc>
                <a:spcPts val="2240"/>
              </a:lnSpc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Zone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rural (39.3%); suburban (44.6%); urban (16.1%)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30334" y="7551178"/>
            <a:ext cx="515678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  <a:spcBef>
                <a:spcPct val="0"/>
              </a:spcBef>
            </a:pPr>
            <a:r>
              <a:rPr lang="en-US" sz="2400">
                <a:solidFill>
                  <a:srgbClr val="5A3556"/>
                </a:solidFill>
                <a:latin typeface="+mj-lt"/>
              </a:rPr>
              <a:t>Loan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30334" y="7888504"/>
            <a:ext cx="5156789" cy="223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Type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business (75%); agriculture (25%)</a:t>
            </a:r>
          </a:p>
          <a:p>
            <a:pPr algn="just">
              <a:lnSpc>
                <a:spcPts val="2240"/>
              </a:lnSpc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Activities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grow rice, selling fish, restaurant, soya beans, maize, bakery, clothes</a:t>
            </a:r>
          </a:p>
          <a:p>
            <a:pPr algn="just">
              <a:lnSpc>
                <a:spcPts val="2240"/>
              </a:lnSpc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Amount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“small loans” = (below xx in local currency) xx%, average loan xx% (between xx and xx in loc cur), large loans xx% (above xx in loc cur)</a:t>
            </a:r>
          </a:p>
          <a:p>
            <a:pPr algn="just">
              <a:lnSpc>
                <a:spcPts val="2240"/>
              </a:lnSpc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Client Seniority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% of first loan, % of second loan, % of more than 3 loans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30334" y="5748554"/>
            <a:ext cx="5156789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Age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below 35 (xx%) – 35-50 (XX%) – Above 50 (XX%)</a:t>
            </a:r>
          </a:p>
          <a:p>
            <a:pPr algn="just">
              <a:lnSpc>
                <a:spcPts val="2240"/>
              </a:lnSpc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Marital status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married (78.5%); divorced (5.4%); widow (8.9%); single (1.8%)</a:t>
            </a:r>
          </a:p>
          <a:p>
            <a:pPr marL="0" lvl="0" indent="0" algn="just">
              <a:lnSpc>
                <a:spcPts val="2240"/>
              </a:lnSpc>
              <a:spcBef>
                <a:spcPct val="0"/>
              </a:spcBef>
            </a:pPr>
            <a:r>
              <a:rPr lang="en-US" sz="1400" u="sng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At home</a:t>
            </a:r>
            <a:r>
              <a:rPr lang="en-US" sz="1400" spc="28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: between 2 and 9 people; mean 5.8; standard deviation 1.7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30334" y="5200933"/>
            <a:ext cx="515678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  <a:spcBef>
                <a:spcPct val="0"/>
              </a:spcBef>
            </a:pPr>
            <a:r>
              <a:rPr lang="en-US" sz="2400">
                <a:solidFill>
                  <a:srgbClr val="5A3556"/>
                </a:solidFill>
                <a:latin typeface="+mj-lt"/>
              </a:rPr>
              <a:t>Household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90509" y="0"/>
            <a:ext cx="7625731" cy="10705357"/>
          </a:xfrm>
          <a:prstGeom prst="rect">
            <a:avLst/>
          </a:prstGeom>
          <a:solidFill>
            <a:srgbClr val="E5243B">
              <a:alpha val="9804"/>
            </a:srgbClr>
          </a:solidFill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-13357"/>
            <a:ext cx="15120000" cy="1948018"/>
          </a:xfrm>
          <a:prstGeom prst="rect">
            <a:avLst/>
          </a:prstGeom>
          <a:solidFill>
            <a:srgbClr val="E5243B"/>
          </a:solidFill>
        </p:spPr>
        <p:txBody>
          <a:bodyPr/>
          <a:lstStyle/>
          <a:p>
            <a:endParaRPr lang="fr-FR">
              <a:latin typeface="+mj-l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87644" y="415835"/>
            <a:ext cx="1306730" cy="13067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67424" y="8324296"/>
            <a:ext cx="896471" cy="8964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04296" y="8594338"/>
            <a:ext cx="624953" cy="6249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04296" y="8595814"/>
            <a:ext cx="624953" cy="6249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111850" y="8655748"/>
            <a:ext cx="807619" cy="27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spc="47" dirty="0">
                <a:solidFill>
                  <a:srgbClr val="FFFFFF"/>
                </a:solidFill>
                <a:latin typeface="+mj-lt"/>
              </a:rPr>
              <a:t>xx%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04296" y="8790180"/>
            <a:ext cx="619059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spc="38" dirty="0">
                <a:solidFill>
                  <a:srgbClr val="FFFFFF"/>
                </a:solidFill>
                <a:latin typeface="+mj-lt"/>
              </a:rPr>
              <a:t>xx%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90075" y="8691023"/>
            <a:ext cx="376045" cy="11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"/>
              </a:lnSpc>
              <a:spcBef>
                <a:spcPct val="0"/>
              </a:spcBef>
            </a:pPr>
            <a:r>
              <a:rPr lang="en-US" sz="645" spc="19">
                <a:solidFill>
                  <a:srgbClr val="FFFFFF"/>
                </a:solidFill>
                <a:latin typeface="+mj-lt"/>
              </a:rPr>
              <a:t>10.7%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6228" y="8922260"/>
            <a:ext cx="395790" cy="16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  <a:r>
              <a:rPr lang="en-US" sz="999" spc="29">
                <a:solidFill>
                  <a:srgbClr val="FFFFFF"/>
                </a:solidFill>
                <a:latin typeface="+mj-lt"/>
              </a:rPr>
              <a:t>7.1%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26635" y="9273301"/>
            <a:ext cx="1178048" cy="954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>
                <a:solidFill>
                  <a:srgbClr val="5A3556"/>
                </a:solidFill>
                <a:latin typeface="+mj-lt"/>
              </a:rPr>
              <a:t>Home improvements, basic needs, education, etc.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64548" y="9273301"/>
            <a:ext cx="904448" cy="46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>
                <a:solidFill>
                  <a:srgbClr val="5A3556"/>
                </a:solidFill>
                <a:latin typeface="+mj-lt"/>
              </a:rPr>
              <a:t>Increase your liquid assets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22375" y="9273301"/>
            <a:ext cx="904448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>
                <a:solidFill>
                  <a:srgbClr val="5A3556"/>
                </a:solidFill>
                <a:latin typeface="+mj-lt"/>
              </a:rPr>
              <a:t>Place into savings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9924" y="9273301"/>
            <a:ext cx="904448" cy="46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>
                <a:solidFill>
                  <a:srgbClr val="5A3556"/>
                </a:solidFill>
                <a:latin typeface="+mj-lt"/>
              </a:rPr>
              <a:t>Reinvest in their business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2461" y="8755016"/>
            <a:ext cx="464275" cy="46427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676703" y="8895079"/>
            <a:ext cx="395790" cy="17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  <a:r>
              <a:rPr lang="en-US" sz="999" spc="29" dirty="0">
                <a:solidFill>
                  <a:srgbClr val="FFFFFF"/>
                </a:solidFill>
                <a:latin typeface="+mj-lt"/>
              </a:rPr>
              <a:t>xx%</a:t>
            </a:r>
          </a:p>
        </p:txBody>
      </p:sp>
      <p:grpSp>
        <p:nvGrpSpPr>
          <p:cNvPr id="18" name="Group 18"/>
          <p:cNvGrpSpPr/>
          <p:nvPr/>
        </p:nvGrpSpPr>
        <p:grpSpPr>
          <a:xfrm rot="5400000">
            <a:off x="8396178" y="9259860"/>
            <a:ext cx="1091674" cy="19260"/>
            <a:chOff x="0" y="0"/>
            <a:chExt cx="34882110" cy="635000"/>
          </a:xfrm>
        </p:grpSpPr>
        <p:sp>
          <p:nvSpPr>
            <p:cNvPr id="19" name="Freeform 19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10061239" y="8866687"/>
            <a:ext cx="1091674" cy="19260"/>
            <a:chOff x="0" y="0"/>
            <a:chExt cx="34882110" cy="635000"/>
          </a:xfrm>
        </p:grpSpPr>
        <p:sp>
          <p:nvSpPr>
            <p:cNvPr id="21" name="Freeform 21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11598579" y="8866687"/>
            <a:ext cx="1091674" cy="19260"/>
            <a:chOff x="0" y="0"/>
            <a:chExt cx="34882110" cy="635000"/>
          </a:xfrm>
        </p:grpSpPr>
        <p:sp>
          <p:nvSpPr>
            <p:cNvPr id="23" name="Freeform 23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 rot="5400000">
            <a:off x="13233989" y="8972263"/>
            <a:ext cx="1091674" cy="19260"/>
            <a:chOff x="0" y="0"/>
            <a:chExt cx="34882110" cy="635000"/>
          </a:xfrm>
        </p:grpSpPr>
        <p:sp>
          <p:nvSpPr>
            <p:cNvPr id="25" name="Freeform 25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506595" y="7983569"/>
            <a:ext cx="818547" cy="818547"/>
            <a:chOff x="0" y="0"/>
            <a:chExt cx="1091395" cy="1091395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0" y="0"/>
              <a:ext cx="1091395" cy="1091395"/>
              <a:chOff x="0" y="0"/>
              <a:chExt cx="2540000" cy="254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270000" y="0"/>
                <a:ext cx="1294913" cy="2536366"/>
              </a:xfrm>
              <a:custGeom>
                <a:avLst/>
                <a:gdLst/>
                <a:ahLst/>
                <a:cxnLst/>
                <a:rect l="l" t="t" r="r" b="b"/>
                <a:pathLst>
                  <a:path w="1294913" h="2536366">
                    <a:moveTo>
                      <a:pt x="0" y="0"/>
                    </a:moveTo>
                    <a:lnTo>
                      <a:pt x="0" y="0"/>
                    </a:lnTo>
                    <a:cubicBezTo>
                      <a:pt x="682711" y="0"/>
                      <a:pt x="1243268" y="539743"/>
                      <a:pt x="1269091" y="1221965"/>
                    </a:cubicBezTo>
                    <a:cubicBezTo>
                      <a:pt x="1294913" y="1904187"/>
                      <a:pt x="776759" y="2484759"/>
                      <a:pt x="96001" y="2536366"/>
                    </a:cubicBezTo>
                    <a:lnTo>
                      <a:pt x="48001" y="1903183"/>
                    </a:lnTo>
                    <a:cubicBezTo>
                      <a:pt x="388380" y="1877380"/>
                      <a:pt x="647458" y="1587094"/>
                      <a:pt x="634547" y="1245982"/>
                    </a:cubicBezTo>
                    <a:cubicBezTo>
                      <a:pt x="621636" y="904871"/>
                      <a:pt x="341356" y="634999"/>
                      <a:pt x="0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-74523" y="0"/>
                <a:ext cx="1503696" cy="2589240"/>
              </a:xfrm>
              <a:custGeom>
                <a:avLst/>
                <a:gdLst/>
                <a:ahLst/>
                <a:cxnLst/>
                <a:rect l="l" t="t" r="r" b="b"/>
                <a:pathLst>
                  <a:path w="1503696" h="2589240">
                    <a:moveTo>
                      <a:pt x="1503696" y="2529986"/>
                    </a:moveTo>
                    <a:cubicBezTo>
                      <a:pt x="1034652" y="2589240"/>
                      <a:pt x="571518" y="2383048"/>
                      <a:pt x="301688" y="1994841"/>
                    </a:cubicBezTo>
                    <a:cubicBezTo>
                      <a:pt x="31858" y="1606634"/>
                      <a:pt x="0" y="1100676"/>
                      <a:pt x="219005" y="681689"/>
                    </a:cubicBezTo>
                    <a:cubicBezTo>
                      <a:pt x="438011" y="262702"/>
                      <a:pt x="871624" y="47"/>
                      <a:pt x="1344396" y="0"/>
                    </a:cubicBezTo>
                    <a:lnTo>
                      <a:pt x="1344460" y="635000"/>
                    </a:lnTo>
                    <a:cubicBezTo>
                      <a:pt x="1108074" y="635024"/>
                      <a:pt x="891267" y="766352"/>
                      <a:pt x="781765" y="975845"/>
                    </a:cubicBezTo>
                    <a:cubicBezTo>
                      <a:pt x="672262" y="1185338"/>
                      <a:pt x="688191" y="1438317"/>
                      <a:pt x="823106" y="1632420"/>
                    </a:cubicBezTo>
                    <a:cubicBezTo>
                      <a:pt x="958021" y="1826524"/>
                      <a:pt x="1189588" y="1929620"/>
                      <a:pt x="1424110" y="1899993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10197803" y="7928839"/>
            <a:ext cx="818547" cy="818547"/>
            <a:chOff x="0" y="0"/>
            <a:chExt cx="1091395" cy="1091395"/>
          </a:xfrm>
        </p:grpSpPr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0" y="0"/>
              <a:ext cx="1091395" cy="1091395"/>
              <a:chOff x="0" y="0"/>
              <a:chExt cx="2540000" cy="254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270000" y="0"/>
                <a:ext cx="1142097" cy="992280"/>
              </a:xfrm>
              <a:custGeom>
                <a:avLst/>
                <a:gdLst/>
                <a:ahLst/>
                <a:cxnLst/>
                <a:rect l="l" t="t" r="r" b="b"/>
                <a:pathLst>
                  <a:path w="1142097" h="992280">
                    <a:moveTo>
                      <a:pt x="0" y="0"/>
                    </a:moveTo>
                    <a:cubicBezTo>
                      <a:pt x="486074" y="0"/>
                      <a:pt x="929511" y="277439"/>
                      <a:pt x="1142097" y="714560"/>
                    </a:cubicBezTo>
                    <a:lnTo>
                      <a:pt x="571049" y="992280"/>
                    </a:lnTo>
                    <a:cubicBezTo>
                      <a:pt x="464755" y="773719"/>
                      <a:pt x="243037" y="635000"/>
                      <a:pt x="0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-105993" y="0"/>
                <a:ext cx="2764623" cy="2654488"/>
              </a:xfrm>
              <a:custGeom>
                <a:avLst/>
                <a:gdLst/>
                <a:ahLst/>
                <a:cxnLst/>
                <a:rect l="l" t="t" r="r" b="b"/>
                <a:pathLst>
                  <a:path w="2764623" h="2654488">
                    <a:moveTo>
                      <a:pt x="2488903" y="658173"/>
                    </a:moveTo>
                    <a:cubicBezTo>
                      <a:pt x="2764623" y="1159706"/>
                      <a:pt x="2670818" y="1783699"/>
                      <a:pt x="2259825" y="2181998"/>
                    </a:cubicBezTo>
                    <a:cubicBezTo>
                      <a:pt x="1848833" y="2580298"/>
                      <a:pt x="1222205" y="2654488"/>
                      <a:pt x="729565" y="2363175"/>
                    </a:cubicBezTo>
                    <a:cubicBezTo>
                      <a:pt x="236925" y="2071862"/>
                      <a:pt x="0" y="1487026"/>
                      <a:pt x="150980" y="934973"/>
                    </a:cubicBezTo>
                    <a:cubicBezTo>
                      <a:pt x="301960" y="382920"/>
                      <a:pt x="803539" y="57"/>
                      <a:pt x="1375866" y="0"/>
                    </a:cubicBezTo>
                    <a:lnTo>
                      <a:pt x="1375930" y="635000"/>
                    </a:lnTo>
                    <a:cubicBezTo>
                      <a:pt x="1089766" y="635029"/>
                      <a:pt x="838977" y="826460"/>
                      <a:pt x="763487" y="1102487"/>
                    </a:cubicBezTo>
                    <a:cubicBezTo>
                      <a:pt x="687996" y="1378513"/>
                      <a:pt x="806459" y="1670931"/>
                      <a:pt x="1052779" y="1816587"/>
                    </a:cubicBezTo>
                    <a:cubicBezTo>
                      <a:pt x="1299099" y="1962244"/>
                      <a:pt x="1612413" y="1925149"/>
                      <a:pt x="1817909" y="1725999"/>
                    </a:cubicBezTo>
                    <a:cubicBezTo>
                      <a:pt x="2023405" y="1526849"/>
                      <a:pt x="2070308" y="1214853"/>
                      <a:pt x="1932448" y="964086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3333036" y="7928839"/>
            <a:ext cx="818547" cy="818547"/>
            <a:chOff x="0" y="0"/>
            <a:chExt cx="1091395" cy="1091395"/>
          </a:xfrm>
        </p:grpSpPr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0" y="0"/>
              <a:ext cx="1091395" cy="1091395"/>
              <a:chOff x="0" y="0"/>
              <a:chExt cx="2540000" cy="254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270000" y="0"/>
                <a:ext cx="452328" cy="676641"/>
              </a:xfrm>
              <a:custGeom>
                <a:avLst/>
                <a:gdLst/>
                <a:ahLst/>
                <a:cxnLst/>
                <a:rect l="l" t="t" r="r" b="b"/>
                <a:pathLst>
                  <a:path w="452328" h="676641">
                    <a:moveTo>
                      <a:pt x="0" y="0"/>
                    </a:moveTo>
                    <a:cubicBezTo>
                      <a:pt x="154588" y="0"/>
                      <a:pt x="307877" y="28223"/>
                      <a:pt x="452328" y="83282"/>
                    </a:cubicBezTo>
                    <a:lnTo>
                      <a:pt x="226164" y="676641"/>
                    </a:lnTo>
                    <a:cubicBezTo>
                      <a:pt x="153939" y="649112"/>
                      <a:pt x="77294" y="635000"/>
                      <a:pt x="0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9" name="Freeform 39"/>
              <p:cNvSpPr/>
              <p:nvPr/>
            </p:nvSpPr>
            <p:spPr>
              <a:xfrm>
                <a:off x="-48041" y="0"/>
                <a:ext cx="2707657" cy="2628018"/>
              </a:xfrm>
              <a:custGeom>
                <a:avLst/>
                <a:gdLst/>
                <a:ahLst/>
                <a:cxnLst/>
                <a:rect l="l" t="t" r="r" b="b"/>
                <a:pathLst>
                  <a:path w="2707657" h="2628018">
                    <a:moveTo>
                      <a:pt x="1710493" y="62158"/>
                    </a:moveTo>
                    <a:cubicBezTo>
                      <a:pt x="2340801" y="266958"/>
                      <a:pt x="2707657" y="922007"/>
                      <a:pt x="2552958" y="1566445"/>
                    </a:cubicBezTo>
                    <a:cubicBezTo>
                      <a:pt x="2398260" y="2210882"/>
                      <a:pt x="1774023" y="2628018"/>
                      <a:pt x="1119432" y="2524374"/>
                    </a:cubicBezTo>
                    <a:cubicBezTo>
                      <a:pt x="464841" y="2420731"/>
                      <a:pt x="0" y="1831159"/>
                      <a:pt x="51949" y="1170452"/>
                    </a:cubicBezTo>
                    <a:cubicBezTo>
                      <a:pt x="103897" y="509745"/>
                      <a:pt x="655168" y="66"/>
                      <a:pt x="1317914" y="0"/>
                    </a:cubicBezTo>
                    <a:lnTo>
                      <a:pt x="1317978" y="635000"/>
                    </a:lnTo>
                    <a:cubicBezTo>
                      <a:pt x="986605" y="635033"/>
                      <a:pt x="710969" y="889873"/>
                      <a:pt x="684995" y="1220226"/>
                    </a:cubicBezTo>
                    <a:cubicBezTo>
                      <a:pt x="659020" y="1550579"/>
                      <a:pt x="891441" y="1845365"/>
                      <a:pt x="1218736" y="1897187"/>
                    </a:cubicBezTo>
                    <a:cubicBezTo>
                      <a:pt x="1546032" y="1949009"/>
                      <a:pt x="1858150" y="1740441"/>
                      <a:pt x="1935500" y="1418222"/>
                    </a:cubicBezTo>
                    <a:cubicBezTo>
                      <a:pt x="2012849" y="1096003"/>
                      <a:pt x="1829421" y="768479"/>
                      <a:pt x="1514267" y="666079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61324" y="8038298"/>
            <a:ext cx="709088" cy="709088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52532" y="7983569"/>
            <a:ext cx="709088" cy="70908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87766" y="7983569"/>
            <a:ext cx="709088" cy="709088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756806" y="7928839"/>
            <a:ext cx="818547" cy="818547"/>
            <a:chOff x="0" y="0"/>
            <a:chExt cx="1091395" cy="1091395"/>
          </a:xfrm>
        </p:grpSpPr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0" y="0"/>
              <a:ext cx="1091395" cy="1091395"/>
              <a:chOff x="0" y="0"/>
              <a:chExt cx="2540000" cy="254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270000" y="0"/>
                <a:ext cx="1257296" cy="1180409"/>
              </a:xfrm>
              <a:custGeom>
                <a:avLst/>
                <a:gdLst/>
                <a:ahLst/>
                <a:cxnLst/>
                <a:rect l="l" t="t" r="r" b="b"/>
                <a:pathLst>
                  <a:path w="1257296" h="1180409">
                    <a:moveTo>
                      <a:pt x="0" y="0"/>
                    </a:moveTo>
                    <a:cubicBezTo>
                      <a:pt x="632178" y="0"/>
                      <a:pt x="1168104" y="464963"/>
                      <a:pt x="1257296" y="1090818"/>
                    </a:cubicBezTo>
                    <a:lnTo>
                      <a:pt x="628648" y="1180409"/>
                    </a:lnTo>
                    <a:cubicBezTo>
                      <a:pt x="584052" y="867482"/>
                      <a:pt x="316089" y="635000"/>
                      <a:pt x="0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7" name="Freeform 47"/>
              <p:cNvSpPr/>
              <p:nvPr/>
            </p:nvSpPr>
            <p:spPr>
              <a:xfrm>
                <a:off x="-106377" y="0"/>
                <a:ext cx="2725173" cy="2635491"/>
              </a:xfrm>
              <a:custGeom>
                <a:avLst/>
                <a:gdLst/>
                <a:ahLst/>
                <a:cxnLst/>
                <a:rect l="l" t="t" r="r" b="b"/>
                <a:pathLst>
                  <a:path w="2725173" h="2635491">
                    <a:moveTo>
                      <a:pt x="2623147" y="1028203"/>
                    </a:moveTo>
                    <a:cubicBezTo>
                      <a:pt x="2725173" y="1554277"/>
                      <a:pt x="2486014" y="2087783"/>
                      <a:pt x="2025398" y="2361637"/>
                    </a:cubicBezTo>
                    <a:cubicBezTo>
                      <a:pt x="1564782" y="2635491"/>
                      <a:pt x="981838" y="2590758"/>
                      <a:pt x="568398" y="2249832"/>
                    </a:cubicBezTo>
                    <a:cubicBezTo>
                      <a:pt x="154958" y="1908905"/>
                      <a:pt x="0" y="1345156"/>
                      <a:pt x="181097" y="840808"/>
                    </a:cubicBezTo>
                    <a:cubicBezTo>
                      <a:pt x="362194" y="336460"/>
                      <a:pt x="840374" y="54"/>
                      <a:pt x="1376250" y="0"/>
                    </a:cubicBezTo>
                    <a:lnTo>
                      <a:pt x="1376314" y="635000"/>
                    </a:lnTo>
                    <a:cubicBezTo>
                      <a:pt x="1108375" y="635027"/>
                      <a:pt x="869286" y="803230"/>
                      <a:pt x="778737" y="1055404"/>
                    </a:cubicBezTo>
                    <a:cubicBezTo>
                      <a:pt x="688188" y="1307578"/>
                      <a:pt x="765668" y="1589453"/>
                      <a:pt x="972388" y="1759916"/>
                    </a:cubicBezTo>
                    <a:cubicBezTo>
                      <a:pt x="1179107" y="1930379"/>
                      <a:pt x="1470579" y="1952746"/>
                      <a:pt x="1700888" y="1815819"/>
                    </a:cubicBezTo>
                    <a:cubicBezTo>
                      <a:pt x="1931195" y="1678892"/>
                      <a:pt x="2050775" y="1412139"/>
                      <a:pt x="1999762" y="1149102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8" name="Freeform 48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11536" y="7983569"/>
            <a:ext cx="709088" cy="709088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75993" y="9371797"/>
            <a:ext cx="341649" cy="341649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7921" y="9426526"/>
            <a:ext cx="341649" cy="341649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89321" y="9371797"/>
            <a:ext cx="341649" cy="341649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53711" y="9371797"/>
            <a:ext cx="341649" cy="341649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0509" y="4908042"/>
            <a:ext cx="7625731" cy="2402039"/>
          </a:xfrm>
          <a:prstGeom prst="rect">
            <a:avLst/>
          </a:prstGeom>
        </p:spPr>
      </p:pic>
      <p:sp>
        <p:nvSpPr>
          <p:cNvPr id="55" name="TextBox 55"/>
          <p:cNvSpPr txBox="1"/>
          <p:nvPr/>
        </p:nvSpPr>
        <p:spPr>
          <a:xfrm>
            <a:off x="685441" y="484422"/>
            <a:ext cx="3629147" cy="111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+mj-lt"/>
              </a:rPr>
              <a:t>SDG 1 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+mj-lt"/>
              </a:rPr>
              <a:t>No Poverty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41852" y="2412040"/>
            <a:ext cx="1464543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  <a:spcBef>
                <a:spcPct val="0"/>
              </a:spcBef>
            </a:pPr>
            <a:r>
              <a:rPr lang="en-US" sz="2399" dirty="0">
                <a:solidFill>
                  <a:srgbClr val="E5243B"/>
                </a:solidFill>
                <a:latin typeface="+mj-lt"/>
              </a:rPr>
              <a:t>Target 1.2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88032" y="3088655"/>
            <a:ext cx="5881393" cy="111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  <a:spcBef>
                <a:spcPct val="0"/>
              </a:spcBef>
            </a:pPr>
            <a:r>
              <a:rPr lang="en-US" sz="1900" dirty="0">
                <a:solidFill>
                  <a:srgbClr val="5A3556"/>
                </a:solidFill>
                <a:latin typeface="+mj-lt"/>
              </a:rPr>
              <a:t>By 2030, reduce at least by half the proportion of men, women and children of all ages living in poverty in all its dimensions according to national definitions.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125496" y="2775425"/>
            <a:ext cx="3210745" cy="63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600" dirty="0">
                <a:solidFill>
                  <a:srgbClr val="E5243B"/>
                </a:solidFill>
                <a:latin typeface="+mj-lt"/>
              </a:rPr>
              <a:t>AVERAGE MONTHLY HOUSEHOLD EXPENDITURE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021098" y="5793944"/>
            <a:ext cx="5382413" cy="605935"/>
            <a:chOff x="0" y="-66675"/>
            <a:chExt cx="7176550" cy="807914"/>
          </a:xfrm>
        </p:grpSpPr>
        <p:sp>
          <p:nvSpPr>
            <p:cNvPr id="60" name="TextBox 60"/>
            <p:cNvSpPr txBox="1"/>
            <p:nvPr/>
          </p:nvSpPr>
          <p:spPr>
            <a:xfrm>
              <a:off x="2271456" y="16510"/>
              <a:ext cx="4905094" cy="68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80"/>
                </a:lnSpc>
              </a:pP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of the clients witnessed </a:t>
              </a:r>
              <a:r>
                <a:rPr lang="en-US" sz="1300" u="sng" dirty="0">
                  <a:solidFill>
                    <a:srgbClr val="5A3556"/>
                  </a:solidFill>
                  <a:latin typeface="+mj-lt"/>
                </a:rPr>
                <a:t>an increase in their business income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66675"/>
              <a:ext cx="2107825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</a:pPr>
              <a:r>
                <a:rPr lang="en-US" sz="3500" u="none" spc="105" dirty="0">
                  <a:solidFill>
                    <a:srgbClr val="E5243B"/>
                  </a:solidFill>
                  <a:latin typeface="+mj-lt"/>
                </a:rPr>
                <a:t>xx%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1021098" y="4678059"/>
            <a:ext cx="3245388" cy="63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600">
                <a:solidFill>
                  <a:srgbClr val="E5243B"/>
                </a:solidFill>
                <a:latin typeface="+mj-lt"/>
              </a:rPr>
              <a:t>INCOME (NUMBER OF SOURCES, CHANGE, STABILITY)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648167" y="3675219"/>
            <a:ext cx="4012172" cy="5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  <a:spcBef>
                <a:spcPct val="0"/>
              </a:spcBef>
            </a:pPr>
            <a:r>
              <a:rPr lang="en-US" sz="1400" dirty="0">
                <a:solidFill>
                  <a:srgbClr val="421F3F"/>
                </a:solidFill>
                <a:latin typeface="+mj-lt"/>
              </a:rPr>
              <a:t>of the clients witnessed an </a:t>
            </a:r>
            <a:r>
              <a:rPr lang="en-US" sz="1400" u="sng" dirty="0">
                <a:solidFill>
                  <a:srgbClr val="421F3F"/>
                </a:solidFill>
                <a:latin typeface="+mj-lt"/>
              </a:rPr>
              <a:t>increase in their household spendings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, due to: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8172423" y="3665694"/>
            <a:ext cx="1558445" cy="60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 spc="105" dirty="0">
                <a:solidFill>
                  <a:srgbClr val="E5243B"/>
                </a:solidFill>
                <a:latin typeface="+mj-lt"/>
              </a:rPr>
              <a:t>xx%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1021098" y="6967918"/>
            <a:ext cx="5382413" cy="784574"/>
            <a:chOff x="0" y="-38100"/>
            <a:chExt cx="7176550" cy="1046098"/>
          </a:xfrm>
        </p:grpSpPr>
        <p:sp>
          <p:nvSpPr>
            <p:cNvPr id="66" name="TextBox 66"/>
            <p:cNvSpPr txBox="1"/>
            <p:nvPr/>
          </p:nvSpPr>
          <p:spPr>
            <a:xfrm>
              <a:off x="2271456" y="-38100"/>
              <a:ext cx="4905094" cy="1046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80"/>
                </a:lnSpc>
              </a:pP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of the clients were able to </a:t>
              </a:r>
              <a:r>
                <a:rPr lang="en-US" sz="1300" u="sng" dirty="0">
                  <a:solidFill>
                    <a:srgbClr val="5A3556"/>
                  </a:solidFill>
                  <a:latin typeface="+mj-lt"/>
                </a:rPr>
                <a:t>increase their cash flow</a:t>
              </a: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 thanks to FMSP ABC loans and their business activity. This cash flows were </a:t>
              </a:r>
              <a:r>
                <a:rPr lang="en-US" sz="1300" u="sng" dirty="0">
                  <a:solidFill>
                    <a:srgbClr val="5A3556"/>
                  </a:solidFill>
                  <a:latin typeface="+mj-lt"/>
                </a:rPr>
                <a:t>mainly used to</a:t>
              </a: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: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11883"/>
              <a:ext cx="2107825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</a:pPr>
              <a:r>
                <a:rPr lang="en-US" sz="3500" spc="105" dirty="0">
                  <a:solidFill>
                    <a:srgbClr val="E5243B"/>
                  </a:solidFill>
                  <a:latin typeface="+mj-lt"/>
                </a:rPr>
                <a:t>xx%</a:t>
              </a:r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8432179" y="10026266"/>
            <a:ext cx="1000413" cy="16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5"/>
              </a:lnSpc>
            </a:pPr>
            <a:r>
              <a:rPr lang="en-US" sz="997" spc="29">
                <a:solidFill>
                  <a:srgbClr val="5A3556"/>
                </a:solidFill>
                <a:latin typeface="+mj-lt"/>
              </a:rPr>
              <a:t>Inflation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124329" y="9971537"/>
            <a:ext cx="1000413" cy="34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5"/>
              </a:lnSpc>
            </a:pPr>
            <a:r>
              <a:rPr lang="en-US" sz="997" spc="29">
                <a:solidFill>
                  <a:srgbClr val="5A3556"/>
                </a:solidFill>
                <a:latin typeface="+mj-lt"/>
              </a:rPr>
              <a:t>Higher living standards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1653839" y="9971537"/>
            <a:ext cx="1000413" cy="5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5"/>
              </a:lnSpc>
            </a:pPr>
            <a:r>
              <a:rPr lang="en-US" sz="997" spc="29">
                <a:solidFill>
                  <a:srgbClr val="5A3556"/>
                </a:solidFill>
                <a:latin typeface="+mj-lt"/>
              </a:rPr>
              <a:t>Devaluation of the Malawian Kwacha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3248901" y="9971537"/>
            <a:ext cx="1000413" cy="5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5"/>
              </a:lnSpc>
            </a:pPr>
            <a:r>
              <a:rPr lang="en-US" sz="997" spc="29">
                <a:solidFill>
                  <a:srgbClr val="5A3556"/>
                </a:solidFill>
                <a:latin typeface="+mj-lt"/>
              </a:rPr>
              <a:t>Lending money to relatives, broken assets</a:t>
            </a:r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0011" y="8747386"/>
            <a:ext cx="464275" cy="464275"/>
          </a:xfrm>
          <a:prstGeom prst="rect">
            <a:avLst/>
          </a:prstGeom>
        </p:spPr>
      </p:pic>
      <p:sp>
        <p:nvSpPr>
          <p:cNvPr id="73" name="TextBox 73"/>
          <p:cNvSpPr txBox="1"/>
          <p:nvPr/>
        </p:nvSpPr>
        <p:spPr>
          <a:xfrm>
            <a:off x="1574253" y="8887448"/>
            <a:ext cx="395790" cy="17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  <a:r>
              <a:rPr lang="en-US" sz="999" spc="29" dirty="0">
                <a:solidFill>
                  <a:srgbClr val="FFFFFF"/>
                </a:solidFill>
                <a:latin typeface="+mj-lt"/>
              </a:rPr>
              <a:t>xx%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528576" y="8246474"/>
            <a:ext cx="807619" cy="27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spc="47" dirty="0">
                <a:solidFill>
                  <a:srgbClr val="421F3F"/>
                </a:solidFill>
                <a:latin typeface="+mj-lt"/>
              </a:rPr>
              <a:t>xx%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0212897" y="8177928"/>
            <a:ext cx="807619" cy="27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spc="47" dirty="0">
                <a:solidFill>
                  <a:srgbClr val="421F3F"/>
                </a:solidFill>
                <a:latin typeface="+mj-lt"/>
              </a:rPr>
              <a:t>xx%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1756336" y="8191745"/>
            <a:ext cx="807619" cy="27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spc="47" dirty="0">
                <a:solidFill>
                  <a:srgbClr val="421F3F"/>
                </a:solidFill>
                <a:latin typeface="+mj-lt"/>
              </a:rPr>
              <a:t>xx%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3345298" y="8184113"/>
            <a:ext cx="807619" cy="27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spc="47" dirty="0">
                <a:solidFill>
                  <a:srgbClr val="421F3F"/>
                </a:solidFill>
                <a:latin typeface="+mj-lt"/>
              </a:rPr>
              <a:t>xx%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611"/>
            <a:ext cx="7560000" cy="106966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63469" y="3103456"/>
            <a:ext cx="335589" cy="185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923401" y="5813104"/>
            <a:ext cx="335589" cy="1854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55279" y="3913382"/>
            <a:ext cx="5903711" cy="143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3"/>
              </a:lnSpc>
            </a:pPr>
            <a:r>
              <a:rPr lang="en-US" sz="2700" dirty="0">
                <a:solidFill>
                  <a:srgbClr val="E5243B"/>
                </a:solidFill>
                <a:latin typeface="+mj-lt"/>
              </a:rPr>
              <a:t>With the loan, I have proved to my community that a women can also build her house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CB1FF9-3CAE-3757-400A-7F83805960E7}"/>
              </a:ext>
            </a:extLst>
          </p:cNvPr>
          <p:cNvSpPr/>
          <p:nvPr/>
        </p:nvSpPr>
        <p:spPr>
          <a:xfrm>
            <a:off x="9842500" y="1765300"/>
            <a:ext cx="34290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atin typeface="+mj-lt"/>
              </a:rPr>
              <a:t>Add</a:t>
            </a:r>
            <a:r>
              <a:rPr lang="fr-FR" sz="2000" dirty="0">
                <a:latin typeface="+mj-lt"/>
              </a:rPr>
              <a:t> verbatims </a:t>
            </a:r>
            <a:r>
              <a:rPr lang="fr-FR" sz="2000" dirty="0" err="1">
                <a:latin typeface="+mj-lt"/>
              </a:rPr>
              <a:t>from</a:t>
            </a:r>
            <a:r>
              <a:rPr lang="fr-FR" sz="2000" dirty="0">
                <a:latin typeface="+mj-lt"/>
              </a:rPr>
              <a:t> the </a:t>
            </a:r>
            <a:r>
              <a:rPr lang="fr-FR" sz="2000" dirty="0" err="1">
                <a:latin typeface="+mj-lt"/>
              </a:rPr>
              <a:t>surveys</a:t>
            </a:r>
            <a:r>
              <a:rPr lang="fr-FR" sz="2000" dirty="0">
                <a:latin typeface="+mj-lt"/>
              </a:rPr>
              <a:t>, in line </a:t>
            </a:r>
            <a:r>
              <a:rPr lang="fr-FR" sz="2000" dirty="0" err="1">
                <a:latin typeface="+mj-lt"/>
              </a:rPr>
              <a:t>with</a:t>
            </a:r>
            <a:r>
              <a:rPr lang="fr-FR" sz="2000" dirty="0">
                <a:latin typeface="+mj-lt"/>
              </a:rPr>
              <a:t> SDG </a:t>
            </a:r>
            <a:r>
              <a:rPr lang="fr-FR" sz="2000" dirty="0" err="1">
                <a:latin typeface="+mj-lt"/>
              </a:rPr>
              <a:t>target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5731" y="0"/>
            <a:ext cx="7625731" cy="10705357"/>
          </a:xfrm>
          <a:prstGeom prst="rect">
            <a:avLst/>
          </a:prstGeom>
          <a:solidFill>
            <a:srgbClr val="E5243B">
              <a:alpha val="9804"/>
            </a:srgb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297620" y="2948112"/>
            <a:ext cx="1311137" cy="23132"/>
            <a:chOff x="0" y="0"/>
            <a:chExt cx="34882110" cy="635000"/>
          </a:xfrm>
        </p:grpSpPr>
        <p:sp>
          <p:nvSpPr>
            <p:cNvPr id="4" name="Freeform 4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601398" y="2541630"/>
            <a:ext cx="1311137" cy="23132"/>
            <a:chOff x="0" y="0"/>
            <a:chExt cx="34882110" cy="635000"/>
          </a:xfrm>
        </p:grpSpPr>
        <p:sp>
          <p:nvSpPr>
            <p:cNvPr id="6" name="Freeform 6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2958170" y="2541630"/>
            <a:ext cx="1311137" cy="23132"/>
            <a:chOff x="0" y="0"/>
            <a:chExt cx="34882110" cy="635000"/>
          </a:xfrm>
        </p:grpSpPr>
        <p:sp>
          <p:nvSpPr>
            <p:cNvPr id="8" name="Freeform 8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4274302" y="2541630"/>
            <a:ext cx="1311137" cy="23132"/>
            <a:chOff x="0" y="0"/>
            <a:chExt cx="34882110" cy="635000"/>
          </a:xfrm>
        </p:grpSpPr>
        <p:sp>
          <p:nvSpPr>
            <p:cNvPr id="10" name="Freeform 10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5625144" y="2686315"/>
            <a:ext cx="1311137" cy="23132"/>
            <a:chOff x="0" y="0"/>
            <a:chExt cx="34882110" cy="635000"/>
          </a:xfrm>
        </p:grpSpPr>
        <p:sp>
          <p:nvSpPr>
            <p:cNvPr id="12" name="Freeform 12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0234" y="1415243"/>
            <a:ext cx="983102" cy="983102"/>
            <a:chOff x="0" y="0"/>
            <a:chExt cx="1310802" cy="1310802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1310802" cy="1310802"/>
              <a:chOff x="0" y="0"/>
              <a:chExt cx="2540000" cy="254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26462" y="0"/>
                <a:ext cx="2759060" cy="2675273"/>
              </a:xfrm>
              <a:custGeom>
                <a:avLst/>
                <a:gdLst/>
                <a:ahLst/>
                <a:cxnLst/>
                <a:rect l="l" t="t" r="r" b="b"/>
                <a:pathLst>
                  <a:path w="2759060" h="2675273">
                    <a:moveTo>
                      <a:pt x="1396462" y="0"/>
                    </a:moveTo>
                    <a:cubicBezTo>
                      <a:pt x="2004566" y="0"/>
                      <a:pt x="2527334" y="431061"/>
                      <a:pt x="2643197" y="1028025"/>
                    </a:cubicBezTo>
                    <a:cubicBezTo>
                      <a:pt x="2759060" y="1624989"/>
                      <a:pt x="2435499" y="2220311"/>
                      <a:pt x="1871547" y="2447792"/>
                    </a:cubicBezTo>
                    <a:cubicBezTo>
                      <a:pt x="1307594" y="2675273"/>
                      <a:pt x="661529" y="2471068"/>
                      <a:pt x="330764" y="1960788"/>
                    </a:cubicBezTo>
                    <a:cubicBezTo>
                      <a:pt x="0" y="1450508"/>
                      <a:pt x="77369" y="777371"/>
                      <a:pt x="515279" y="355441"/>
                    </a:cubicBezTo>
                    <a:lnTo>
                      <a:pt x="955871" y="812721"/>
                    </a:lnTo>
                    <a:cubicBezTo>
                      <a:pt x="736915" y="1023685"/>
                      <a:pt x="698231" y="1360254"/>
                      <a:pt x="863613" y="1615394"/>
                    </a:cubicBezTo>
                    <a:cubicBezTo>
                      <a:pt x="1028995" y="1870534"/>
                      <a:pt x="1352028" y="1972637"/>
                      <a:pt x="1634004" y="1858896"/>
                    </a:cubicBezTo>
                    <a:cubicBezTo>
                      <a:pt x="1915981" y="1745156"/>
                      <a:pt x="2077761" y="1447494"/>
                      <a:pt x="2019830" y="1149012"/>
                    </a:cubicBezTo>
                    <a:cubicBezTo>
                      <a:pt x="1961898" y="850530"/>
                      <a:pt x="1700514" y="635000"/>
                      <a:pt x="1396462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344210" y="0"/>
                <a:ext cx="925727" cy="835313"/>
              </a:xfrm>
              <a:custGeom>
                <a:avLst/>
                <a:gdLst/>
                <a:ahLst/>
                <a:cxnLst/>
                <a:rect l="l" t="t" r="r" b="b"/>
                <a:pathLst>
                  <a:path w="925727" h="835313">
                    <a:moveTo>
                      <a:pt x="0" y="400625"/>
                    </a:moveTo>
                    <a:cubicBezTo>
                      <a:pt x="240021" y="145028"/>
                      <a:pt x="575035" y="35"/>
                      <a:pt x="925663" y="0"/>
                    </a:cubicBezTo>
                    <a:lnTo>
                      <a:pt x="925727" y="635000"/>
                    </a:lnTo>
                    <a:cubicBezTo>
                      <a:pt x="750412" y="635018"/>
                      <a:pt x="582906" y="707514"/>
                      <a:pt x="462895" y="835313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5770961" y="1415243"/>
            <a:ext cx="983102" cy="983102"/>
            <a:chOff x="0" y="0"/>
            <a:chExt cx="1310802" cy="1310802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1310802" cy="1310802"/>
              <a:chOff x="0" y="0"/>
              <a:chExt cx="2540000" cy="254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44053" y="0"/>
                <a:ext cx="2548901" cy="2635658"/>
              </a:xfrm>
              <a:custGeom>
                <a:avLst/>
                <a:gdLst/>
                <a:ahLst/>
                <a:cxnLst/>
                <a:rect l="l" t="t" r="r" b="b"/>
                <a:pathLst>
                  <a:path w="2548901" h="2635658">
                    <a:moveTo>
                      <a:pt x="1225947" y="0"/>
                    </a:moveTo>
                    <a:cubicBezTo>
                      <a:pt x="1884065" y="0"/>
                      <a:pt x="2433152" y="502749"/>
                      <a:pt x="2491027" y="1158317"/>
                    </a:cubicBezTo>
                    <a:cubicBezTo>
                      <a:pt x="2548901" y="1813885"/>
                      <a:pt x="2096387" y="2405057"/>
                      <a:pt x="1448448" y="2520357"/>
                    </a:cubicBezTo>
                    <a:cubicBezTo>
                      <a:pt x="800509" y="2635658"/>
                      <a:pt x="171833" y="2236884"/>
                      <a:pt x="0" y="1601594"/>
                    </a:cubicBezTo>
                    <a:lnTo>
                      <a:pt x="612974" y="1435797"/>
                    </a:lnTo>
                    <a:cubicBezTo>
                      <a:pt x="698890" y="1753442"/>
                      <a:pt x="1013228" y="1952829"/>
                      <a:pt x="1337197" y="1895179"/>
                    </a:cubicBezTo>
                    <a:cubicBezTo>
                      <a:pt x="1661167" y="1837528"/>
                      <a:pt x="1887424" y="1541943"/>
                      <a:pt x="1858487" y="1214159"/>
                    </a:cubicBezTo>
                    <a:cubicBezTo>
                      <a:pt x="1829550" y="886374"/>
                      <a:pt x="1555006" y="635000"/>
                      <a:pt x="1225947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-63461" y="0"/>
                <a:ext cx="1333397" cy="1662452"/>
              </a:xfrm>
              <a:custGeom>
                <a:avLst/>
                <a:gdLst/>
                <a:ahLst/>
                <a:cxnLst/>
                <a:rect l="l" t="t" r="r" b="b"/>
                <a:pathLst>
                  <a:path w="1333397" h="1662452">
                    <a:moveTo>
                      <a:pt x="125619" y="1662452"/>
                    </a:moveTo>
                    <a:cubicBezTo>
                      <a:pt x="0" y="1275837"/>
                      <a:pt x="67047" y="852450"/>
                      <a:pt x="305972" y="523564"/>
                    </a:cubicBezTo>
                    <a:cubicBezTo>
                      <a:pt x="544897" y="194678"/>
                      <a:pt x="926823" y="41"/>
                      <a:pt x="1333334" y="0"/>
                    </a:cubicBezTo>
                    <a:lnTo>
                      <a:pt x="1333398" y="635000"/>
                    </a:lnTo>
                    <a:cubicBezTo>
                      <a:pt x="1130142" y="635020"/>
                      <a:pt x="939179" y="732339"/>
                      <a:pt x="819717" y="896782"/>
                    </a:cubicBezTo>
                    <a:cubicBezTo>
                      <a:pt x="700254" y="1061225"/>
                      <a:pt x="666731" y="1272918"/>
                      <a:pt x="729540" y="1466226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765415" y="1415243"/>
            <a:ext cx="983102" cy="983102"/>
            <a:chOff x="0" y="0"/>
            <a:chExt cx="1310802" cy="1310802"/>
          </a:xfrm>
        </p:grpSpPr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0" y="0"/>
              <a:ext cx="1310802" cy="1310802"/>
              <a:chOff x="0" y="0"/>
              <a:chExt cx="2540000" cy="254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95280" y="0"/>
                <a:ext cx="2516655" cy="2661244"/>
              </a:xfrm>
              <a:custGeom>
                <a:avLst/>
                <a:gdLst/>
                <a:ahLst/>
                <a:cxnLst/>
                <a:rect l="l" t="t" r="r" b="b"/>
                <a:pathLst>
                  <a:path w="2516655" h="2661244">
                    <a:moveTo>
                      <a:pt x="1174720" y="0"/>
                    </a:moveTo>
                    <a:cubicBezTo>
                      <a:pt x="1812509" y="0"/>
                      <a:pt x="2351371" y="473027"/>
                      <a:pt x="2434013" y="1105439"/>
                    </a:cubicBezTo>
                    <a:cubicBezTo>
                      <a:pt x="2516655" y="1737851"/>
                      <a:pt x="2117440" y="2333463"/>
                      <a:pt x="1501067" y="2497354"/>
                    </a:cubicBezTo>
                    <a:cubicBezTo>
                      <a:pt x="884695" y="2661244"/>
                      <a:pt x="242376" y="2342571"/>
                      <a:pt x="0" y="1752631"/>
                    </a:cubicBezTo>
                    <a:lnTo>
                      <a:pt x="587360" y="1511316"/>
                    </a:lnTo>
                    <a:cubicBezTo>
                      <a:pt x="708548" y="1806285"/>
                      <a:pt x="1029708" y="1965622"/>
                      <a:pt x="1337894" y="1883677"/>
                    </a:cubicBezTo>
                    <a:cubicBezTo>
                      <a:pt x="1646080" y="1801732"/>
                      <a:pt x="1845688" y="1503926"/>
                      <a:pt x="1804367" y="1187719"/>
                    </a:cubicBezTo>
                    <a:cubicBezTo>
                      <a:pt x="1763046" y="871513"/>
                      <a:pt x="1493614" y="635000"/>
                      <a:pt x="1174720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-64239" y="0"/>
                <a:ext cx="1334175" cy="1810740"/>
              </a:xfrm>
              <a:custGeom>
                <a:avLst/>
                <a:gdLst/>
                <a:ahLst/>
                <a:cxnLst/>
                <a:rect l="l" t="t" r="r" b="b"/>
                <a:pathLst>
                  <a:path w="1334175" h="1810740">
                    <a:moveTo>
                      <a:pt x="185109" y="1810740"/>
                    </a:moveTo>
                    <a:cubicBezTo>
                      <a:pt x="0" y="1417365"/>
                      <a:pt x="28975" y="956638"/>
                      <a:pt x="261909" y="589554"/>
                    </a:cubicBezTo>
                    <a:cubicBezTo>
                      <a:pt x="494842" y="222469"/>
                      <a:pt x="899360" y="43"/>
                      <a:pt x="1334112" y="0"/>
                    </a:cubicBezTo>
                    <a:lnTo>
                      <a:pt x="1334176" y="635000"/>
                    </a:lnTo>
                    <a:cubicBezTo>
                      <a:pt x="1116800" y="635022"/>
                      <a:pt x="914540" y="746235"/>
                      <a:pt x="798074" y="929777"/>
                    </a:cubicBezTo>
                    <a:cubicBezTo>
                      <a:pt x="681607" y="1113319"/>
                      <a:pt x="667120" y="1343682"/>
                      <a:pt x="759674" y="1540370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4438320" y="1415243"/>
            <a:ext cx="983102" cy="983102"/>
            <a:chOff x="0" y="0"/>
            <a:chExt cx="1310802" cy="1310802"/>
          </a:xfrm>
        </p:grpSpPr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0" y="0"/>
              <a:ext cx="1310802" cy="1310802"/>
              <a:chOff x="0" y="0"/>
              <a:chExt cx="2540000" cy="254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-24375" y="0"/>
                <a:ext cx="2666456" cy="2640919"/>
              </a:xfrm>
              <a:custGeom>
                <a:avLst/>
                <a:gdLst/>
                <a:ahLst/>
                <a:cxnLst/>
                <a:rect l="l" t="t" r="r" b="b"/>
                <a:pathLst>
                  <a:path w="2666456" h="2640919">
                    <a:moveTo>
                      <a:pt x="1294375" y="0"/>
                    </a:moveTo>
                    <a:cubicBezTo>
                      <a:pt x="1813826" y="0"/>
                      <a:pt x="2280914" y="316339"/>
                      <a:pt x="2473685" y="798696"/>
                    </a:cubicBezTo>
                    <a:cubicBezTo>
                      <a:pt x="2666456" y="1281054"/>
                      <a:pt x="2546046" y="1832182"/>
                      <a:pt x="2169672" y="2190193"/>
                    </a:cubicBezTo>
                    <a:cubicBezTo>
                      <a:pt x="1793297" y="2548204"/>
                      <a:pt x="1236839" y="2640919"/>
                      <a:pt x="764719" y="2424281"/>
                    </a:cubicBezTo>
                    <a:cubicBezTo>
                      <a:pt x="292599" y="2207643"/>
                      <a:pt x="0" y="1725328"/>
                      <a:pt x="25962" y="1206526"/>
                    </a:cubicBezTo>
                    <a:lnTo>
                      <a:pt x="660169" y="1238263"/>
                    </a:lnTo>
                    <a:cubicBezTo>
                      <a:pt x="647188" y="1497664"/>
                      <a:pt x="793487" y="1738822"/>
                      <a:pt x="1029547" y="1847141"/>
                    </a:cubicBezTo>
                    <a:cubicBezTo>
                      <a:pt x="1265607" y="1955460"/>
                      <a:pt x="1543836" y="1909102"/>
                      <a:pt x="1732023" y="1730097"/>
                    </a:cubicBezTo>
                    <a:cubicBezTo>
                      <a:pt x="1920211" y="1551091"/>
                      <a:pt x="1980416" y="1275527"/>
                      <a:pt x="1884030" y="1034348"/>
                    </a:cubicBezTo>
                    <a:cubicBezTo>
                      <a:pt x="1787645" y="793169"/>
                      <a:pt x="1554101" y="635000"/>
                      <a:pt x="1294375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0" y="0"/>
                <a:ext cx="126993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69937" h="1270000">
                    <a:moveTo>
                      <a:pt x="0" y="1270000"/>
                    </a:moveTo>
                    <a:cubicBezTo>
                      <a:pt x="0" y="568648"/>
                      <a:pt x="568521" y="70"/>
                      <a:pt x="1269873" y="0"/>
                    </a:cubicBezTo>
                    <a:lnTo>
                      <a:pt x="1269937" y="635000"/>
                    </a:lnTo>
                    <a:cubicBezTo>
                      <a:pt x="919260" y="635035"/>
                      <a:pt x="635000" y="919324"/>
                      <a:pt x="635000" y="1270000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965" y="1480975"/>
            <a:ext cx="851638" cy="85163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36693" y="1480975"/>
            <a:ext cx="851638" cy="85163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31147" y="1480975"/>
            <a:ext cx="851638" cy="85163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04052" y="1480975"/>
            <a:ext cx="851638" cy="851638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3122187" y="1415243"/>
            <a:ext cx="983102" cy="983102"/>
            <a:chOff x="0" y="0"/>
            <a:chExt cx="1310802" cy="1310802"/>
          </a:xfrm>
        </p:grpSpPr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0" y="0"/>
              <a:ext cx="1310802" cy="1310802"/>
              <a:chOff x="0" y="0"/>
              <a:chExt cx="2540000" cy="254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213770" y="0"/>
                <a:ext cx="2419998" cy="2675193"/>
              </a:xfrm>
              <a:custGeom>
                <a:avLst/>
                <a:gdLst/>
                <a:ahLst/>
                <a:cxnLst/>
                <a:rect l="l" t="t" r="r" b="b"/>
                <a:pathLst>
                  <a:path w="2419998" h="2675193">
                    <a:moveTo>
                      <a:pt x="1056230" y="0"/>
                    </a:moveTo>
                    <a:lnTo>
                      <a:pt x="1056230" y="0"/>
                    </a:lnTo>
                    <a:cubicBezTo>
                      <a:pt x="1662174" y="0"/>
                      <a:pt x="2183718" y="428075"/>
                      <a:pt x="2301858" y="1022390"/>
                    </a:cubicBezTo>
                    <a:cubicBezTo>
                      <a:pt x="2419998" y="1616706"/>
                      <a:pt x="2101823" y="2211703"/>
                      <a:pt x="1541946" y="2443448"/>
                    </a:cubicBezTo>
                    <a:cubicBezTo>
                      <a:pt x="982069" y="2675193"/>
                      <a:pt x="336457" y="2479129"/>
                      <a:pt x="0" y="1975180"/>
                    </a:cubicBezTo>
                    <a:lnTo>
                      <a:pt x="528115" y="1622590"/>
                    </a:lnTo>
                    <a:cubicBezTo>
                      <a:pt x="696343" y="1874565"/>
                      <a:pt x="1019150" y="1972597"/>
                      <a:pt x="1299088" y="1856724"/>
                    </a:cubicBezTo>
                    <a:cubicBezTo>
                      <a:pt x="1579026" y="1740851"/>
                      <a:pt x="1738114" y="1443353"/>
                      <a:pt x="1679044" y="1146195"/>
                    </a:cubicBezTo>
                    <a:cubicBezTo>
                      <a:pt x="1619974" y="849037"/>
                      <a:pt x="1359202" y="635000"/>
                      <a:pt x="1056230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-80215" y="0"/>
                <a:ext cx="1350152" cy="2027088"/>
              </a:xfrm>
              <a:custGeom>
                <a:avLst/>
                <a:gdLst/>
                <a:ahLst/>
                <a:cxnLst/>
                <a:rect l="l" t="t" r="r" b="b"/>
                <a:pathLst>
                  <a:path w="1350152" h="2027088">
                    <a:moveTo>
                      <a:pt x="330550" y="2027088"/>
                    </a:moveTo>
                    <a:cubicBezTo>
                      <a:pt x="44457" y="1641772"/>
                      <a:pt x="0" y="1128096"/>
                      <a:pt x="215638" y="699356"/>
                    </a:cubicBezTo>
                    <a:cubicBezTo>
                      <a:pt x="431275" y="270617"/>
                      <a:pt x="870174" y="48"/>
                      <a:pt x="1350088" y="0"/>
                    </a:cubicBezTo>
                    <a:lnTo>
                      <a:pt x="1350152" y="635000"/>
                    </a:lnTo>
                    <a:cubicBezTo>
                      <a:pt x="1110195" y="635024"/>
                      <a:pt x="890745" y="770308"/>
                      <a:pt x="782926" y="984678"/>
                    </a:cubicBezTo>
                    <a:cubicBezTo>
                      <a:pt x="675107" y="1199048"/>
                      <a:pt x="697336" y="1455886"/>
                      <a:pt x="840382" y="1648544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1" name="Freeform 41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87919" y="1480975"/>
            <a:ext cx="851638" cy="85163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0120" y="3148283"/>
            <a:ext cx="410331" cy="41033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4095" y="3148283"/>
            <a:ext cx="410331" cy="410331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1445" y="3148283"/>
            <a:ext cx="410331" cy="4103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72770" y="3148283"/>
            <a:ext cx="410331" cy="410331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58794" y="3148283"/>
            <a:ext cx="410331" cy="410331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564" y="7162179"/>
            <a:ext cx="2255623" cy="311203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78787" y="4241782"/>
            <a:ext cx="7541213" cy="2208435"/>
          </a:xfrm>
          <a:prstGeom prst="rect">
            <a:avLst/>
          </a:prstGeom>
        </p:spPr>
      </p:pic>
      <p:sp>
        <p:nvSpPr>
          <p:cNvPr id="50" name="TextBox 50"/>
          <p:cNvSpPr txBox="1"/>
          <p:nvPr/>
        </p:nvSpPr>
        <p:spPr>
          <a:xfrm>
            <a:off x="5676021" y="4088839"/>
            <a:ext cx="1201530" cy="129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"/>
              </a:lnSpc>
            </a:pPr>
            <a:r>
              <a:rPr lang="en-US" sz="1197" u="sng" spc="35">
                <a:solidFill>
                  <a:srgbClr val="5A3556"/>
                </a:solidFill>
                <a:latin typeface="+mj-lt"/>
              </a:rPr>
              <a:t>Healthcare</a:t>
            </a:r>
          </a:p>
          <a:p>
            <a:pPr algn="ctr">
              <a:lnSpc>
                <a:spcPts val="1676"/>
              </a:lnSpc>
            </a:pPr>
            <a:endParaRPr lang="en-US" sz="1197" u="sng" spc="35">
              <a:solidFill>
                <a:srgbClr val="5A3556"/>
              </a:solidFill>
              <a:latin typeface="+mj-lt"/>
            </a:endParaRPr>
          </a:p>
          <a:p>
            <a:pPr marL="0" lvl="0" indent="0" algn="ctr">
              <a:lnSpc>
                <a:spcPts val="1676"/>
              </a:lnSpc>
            </a:pPr>
            <a:r>
              <a:rPr lang="en-US" sz="1197" spc="35">
                <a:solidFill>
                  <a:srgbClr val="5A3556"/>
                </a:solidFill>
                <a:latin typeface="+mj-lt"/>
              </a:rPr>
              <a:t>34% very much, 23.21% not changed, 7.1% deteriorated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30234" y="4097476"/>
            <a:ext cx="1201530" cy="129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"/>
              </a:lnSpc>
            </a:pPr>
            <a:r>
              <a:rPr lang="en-US" sz="1197" u="sng" spc="35">
                <a:solidFill>
                  <a:srgbClr val="5A3556"/>
                </a:solidFill>
                <a:latin typeface="+mj-lt"/>
              </a:rPr>
              <a:t>Access to toilets</a:t>
            </a:r>
          </a:p>
          <a:p>
            <a:pPr algn="ctr">
              <a:lnSpc>
                <a:spcPts val="1676"/>
              </a:lnSpc>
            </a:pPr>
            <a:endParaRPr lang="en-US" sz="1197" u="sng" spc="35">
              <a:solidFill>
                <a:srgbClr val="5A3556"/>
              </a:solidFill>
              <a:latin typeface="+mj-lt"/>
            </a:endParaRPr>
          </a:p>
          <a:p>
            <a:pPr marL="0" lvl="0" indent="0" algn="ctr">
              <a:lnSpc>
                <a:spcPts val="1676"/>
              </a:lnSpc>
            </a:pPr>
            <a:r>
              <a:rPr lang="en-US" sz="1197" spc="35">
                <a:solidFill>
                  <a:srgbClr val="5A3556"/>
                </a:solidFill>
                <a:latin typeface="+mj-lt"/>
              </a:rPr>
              <a:t>60.7% very much, 7.1% not changed, 5.3% deteriorated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656201" y="4097476"/>
            <a:ext cx="1201530" cy="129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"/>
              </a:lnSpc>
            </a:pPr>
            <a:r>
              <a:rPr lang="en-US" sz="1197" u="sng" spc="35">
                <a:solidFill>
                  <a:srgbClr val="5A3556"/>
                </a:solidFill>
                <a:latin typeface="+mj-lt"/>
              </a:rPr>
              <a:t>Access to drinking water</a:t>
            </a:r>
          </a:p>
          <a:p>
            <a:pPr algn="ctr">
              <a:lnSpc>
                <a:spcPts val="1676"/>
              </a:lnSpc>
            </a:pPr>
            <a:endParaRPr lang="en-US" sz="1197" u="sng" spc="35">
              <a:solidFill>
                <a:srgbClr val="5A3556"/>
              </a:solidFill>
              <a:latin typeface="+mj-lt"/>
            </a:endParaRPr>
          </a:p>
          <a:p>
            <a:pPr marL="0" lvl="0" indent="0" algn="ctr">
              <a:lnSpc>
                <a:spcPts val="1676"/>
              </a:lnSpc>
            </a:pPr>
            <a:r>
              <a:rPr lang="en-US" sz="1197" spc="35">
                <a:solidFill>
                  <a:srgbClr val="5A3556"/>
                </a:solidFill>
                <a:latin typeface="+mj-lt"/>
              </a:rPr>
              <a:t>33.9% very much, 32.1% not changed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998520" y="4088839"/>
            <a:ext cx="1201530" cy="1512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"/>
              </a:lnSpc>
            </a:pPr>
            <a:r>
              <a:rPr lang="en-US" sz="1197" u="sng" spc="35">
                <a:solidFill>
                  <a:srgbClr val="5A3556"/>
                </a:solidFill>
                <a:latin typeface="+mj-lt"/>
              </a:rPr>
              <a:t>Cooking equipment</a:t>
            </a:r>
          </a:p>
          <a:p>
            <a:pPr algn="ctr">
              <a:lnSpc>
                <a:spcPts val="1676"/>
              </a:lnSpc>
            </a:pPr>
            <a:endParaRPr lang="en-US" sz="1197" u="sng" spc="35">
              <a:solidFill>
                <a:srgbClr val="5A3556"/>
              </a:solidFill>
              <a:latin typeface="+mj-lt"/>
            </a:endParaRPr>
          </a:p>
          <a:p>
            <a:pPr marL="0" lvl="0" indent="0" algn="ctr">
              <a:lnSpc>
                <a:spcPts val="1676"/>
              </a:lnSpc>
            </a:pPr>
            <a:r>
              <a:rPr lang="en-US" sz="1197" spc="35">
                <a:solidFill>
                  <a:srgbClr val="5A3556"/>
                </a:solidFill>
                <a:latin typeface="+mj-lt"/>
              </a:rPr>
              <a:t>28.6% very much, 35.7% not changed,  5.3% deteriorated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337270" y="4088839"/>
            <a:ext cx="1201530" cy="1512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"/>
              </a:lnSpc>
            </a:pPr>
            <a:r>
              <a:rPr lang="en-US" sz="1197" u="sng" spc="35">
                <a:solidFill>
                  <a:srgbClr val="5A3556"/>
                </a:solidFill>
                <a:latin typeface="+mj-lt"/>
              </a:rPr>
              <a:t>Children education</a:t>
            </a:r>
          </a:p>
          <a:p>
            <a:pPr algn="ctr">
              <a:lnSpc>
                <a:spcPts val="1676"/>
              </a:lnSpc>
            </a:pPr>
            <a:endParaRPr lang="en-US" sz="1197" u="sng" spc="35">
              <a:solidFill>
                <a:srgbClr val="5A3556"/>
              </a:solidFill>
              <a:latin typeface="+mj-lt"/>
            </a:endParaRPr>
          </a:p>
          <a:p>
            <a:pPr marL="0" lvl="0" indent="0" algn="ctr">
              <a:lnSpc>
                <a:spcPts val="1676"/>
              </a:lnSpc>
            </a:pPr>
            <a:r>
              <a:rPr lang="en-US" sz="1197" spc="35">
                <a:solidFill>
                  <a:srgbClr val="5A3556"/>
                </a:solidFill>
                <a:latin typeface="+mj-lt"/>
              </a:rPr>
              <a:t>50% very much,  21.4% not changed, 3.6% deteriorated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91408" y="1768866"/>
            <a:ext cx="660753" cy="2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8"/>
              </a:lnSpc>
            </a:pPr>
            <a:r>
              <a:rPr lang="en-US" sz="1563" spc="46" dirty="0">
                <a:solidFill>
                  <a:srgbClr val="E30613"/>
                </a:solidFill>
                <a:latin typeface="+mj-lt"/>
              </a:rPr>
              <a:t>xx%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248207" y="1768866"/>
            <a:ext cx="716808" cy="2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8"/>
              </a:lnSpc>
            </a:pPr>
            <a:r>
              <a:rPr lang="en-US" sz="1563" spc="46" dirty="0">
                <a:solidFill>
                  <a:srgbClr val="E5243B"/>
                </a:solidFill>
                <a:latin typeface="+mj-lt"/>
              </a:rPr>
              <a:t>xx%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861439" y="1768866"/>
            <a:ext cx="756195" cy="2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8"/>
              </a:lnSpc>
            </a:pPr>
            <a:r>
              <a:rPr lang="en-US" sz="1563" spc="46" dirty="0">
                <a:solidFill>
                  <a:srgbClr val="E5243B"/>
                </a:solidFill>
                <a:latin typeface="+mj-lt"/>
              </a:rPr>
              <a:t>xx%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926590" y="1768866"/>
            <a:ext cx="660753" cy="2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8"/>
              </a:lnSpc>
            </a:pPr>
            <a:r>
              <a:rPr lang="en-US" sz="1563" spc="46" dirty="0">
                <a:solidFill>
                  <a:srgbClr val="E5243B">
                    <a:alpha val="69804"/>
                  </a:srgbClr>
                </a:solidFill>
                <a:latin typeface="+mj-lt"/>
              </a:rPr>
              <a:t>xx%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599494" y="1768866"/>
            <a:ext cx="660753" cy="2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8"/>
              </a:lnSpc>
            </a:pPr>
            <a:r>
              <a:rPr lang="en-US" sz="1563" u="none" spc="46" dirty="0">
                <a:solidFill>
                  <a:srgbClr val="E5243B">
                    <a:alpha val="69804"/>
                  </a:srgbClr>
                </a:solidFill>
                <a:latin typeface="+mj-lt"/>
              </a:rPr>
              <a:t>xx%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75234" y="626656"/>
            <a:ext cx="2409312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600" dirty="0">
                <a:solidFill>
                  <a:srgbClr val="E5243B"/>
                </a:solidFill>
                <a:latin typeface="+mj-lt"/>
              </a:rPr>
              <a:t>IMPROVE BASIC NEEDS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75234" y="6393068"/>
            <a:ext cx="4605834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600">
                <a:solidFill>
                  <a:srgbClr val="E5243B"/>
                </a:solidFill>
                <a:latin typeface="+mj-lt"/>
              </a:rPr>
              <a:t>CHANGE IN NUMBER AND QUALITY OF MEALS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653892" y="8406029"/>
            <a:ext cx="3104360" cy="166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400" dirty="0">
                <a:solidFill>
                  <a:srgbClr val="421F3F"/>
                </a:solidFill>
                <a:latin typeface="+mj-lt"/>
              </a:rPr>
              <a:t>of the clients reported an </a:t>
            </a:r>
            <a:r>
              <a:rPr lang="en-US" sz="1400" u="sng" dirty="0">
                <a:solidFill>
                  <a:srgbClr val="421F3F"/>
                </a:solidFill>
                <a:latin typeface="+mj-lt"/>
              </a:rPr>
              <a:t>improvement in their consumption of meat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: 41% very much, 17.9% no change, 5.4% decrease</a:t>
            </a:r>
          </a:p>
          <a:p>
            <a:pPr algn="ctr">
              <a:lnSpc>
                <a:spcPts val="2240"/>
              </a:lnSpc>
            </a:pPr>
            <a:endParaRPr lang="en-US" sz="1400" dirty="0">
              <a:solidFill>
                <a:srgbClr val="421F3F"/>
              </a:solidFill>
              <a:latin typeface="+mj-lt"/>
            </a:endParaRPr>
          </a:p>
          <a:p>
            <a:pPr algn="ctr">
              <a:lnSpc>
                <a:spcPts val="2240"/>
              </a:lnSpc>
            </a:pPr>
            <a:r>
              <a:rPr lang="en-US" sz="1400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Segment by gender, rural/urban, age, type of loans, </a:t>
            </a:r>
            <a:r>
              <a:rPr lang="en-US" sz="1400" dirty="0" err="1">
                <a:solidFill>
                  <a:srgbClr val="5A3556"/>
                </a:solidFill>
                <a:highlight>
                  <a:srgbClr val="FFFF00"/>
                </a:highlight>
                <a:latin typeface="+mj-lt"/>
              </a:rPr>
              <a:t>etc</a:t>
            </a:r>
            <a:endParaRPr lang="en-US" sz="1400" dirty="0">
              <a:solidFill>
                <a:srgbClr val="5A3556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4189022" y="7751112"/>
            <a:ext cx="2034100" cy="60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 spc="105" dirty="0">
                <a:solidFill>
                  <a:srgbClr val="E5243B"/>
                </a:solidFill>
                <a:latin typeface="+mj-lt"/>
              </a:rPr>
              <a:t>xx%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8128882" y="2846053"/>
            <a:ext cx="6381916" cy="82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400" u="sng" dirty="0">
                <a:solidFill>
                  <a:srgbClr val="421F3F"/>
                </a:solidFill>
                <a:latin typeface="+mj-lt"/>
              </a:rPr>
              <a:t>They mainly acquired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: </a:t>
            </a:r>
          </a:p>
          <a:p>
            <a:pPr algn="just">
              <a:lnSpc>
                <a:spcPts val="2240"/>
              </a:lnSpc>
              <a:spcBef>
                <a:spcPct val="0"/>
              </a:spcBef>
            </a:pPr>
            <a:r>
              <a:rPr lang="en-US" sz="1400" dirty="0">
                <a:solidFill>
                  <a:srgbClr val="421F3F"/>
                </a:solidFill>
                <a:latin typeface="+mj-lt"/>
              </a:rPr>
              <a:t>B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e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dd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in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g (18.3%%), Cooking </a:t>
            </a:r>
            <a:r>
              <a:rPr lang="en-US" sz="1400" dirty="0" err="1">
                <a:solidFill>
                  <a:srgbClr val="421F3F"/>
                </a:solidFill>
                <a:latin typeface="+mj-lt"/>
              </a:rPr>
              <a:t>ustensils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 (38.6%), F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u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rn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it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ure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(20%), P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ho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n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e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/4G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Pock</a:t>
            </a:r>
            <a:r>
              <a:rPr lang="en-US" sz="1400" u="none" dirty="0">
                <a:solidFill>
                  <a:srgbClr val="421F3F"/>
                </a:solidFill>
                <a:latin typeface="+mj-lt"/>
              </a:rPr>
              <a:t>et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421F3F"/>
                </a:solidFill>
                <a:latin typeface="+mj-lt"/>
              </a:rPr>
              <a:t>WiFi</a:t>
            </a:r>
            <a:r>
              <a:rPr lang="en-US" sz="1400" dirty="0">
                <a:solidFill>
                  <a:srgbClr val="421F3F"/>
                </a:solidFill>
                <a:latin typeface="+mj-lt"/>
              </a:rPr>
              <a:t> (20%), Bicycle (14.3%), Livestock (19.6%), Housing (15.9%)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150550" y="626656"/>
            <a:ext cx="2039056" cy="63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600">
                <a:solidFill>
                  <a:srgbClr val="E5243B"/>
                </a:solidFill>
                <a:latin typeface="+mj-lt"/>
              </a:rPr>
              <a:t>ACQUISITION OF HOUSEHOLD ASSETS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8001779" y="1597928"/>
            <a:ext cx="6509018" cy="1387496"/>
            <a:chOff x="0" y="-57150"/>
            <a:chExt cx="8678691" cy="1849993"/>
          </a:xfrm>
        </p:grpSpPr>
        <p:sp>
          <p:nvSpPr>
            <p:cNvPr id="67" name="TextBox 67"/>
            <p:cNvSpPr txBox="1"/>
            <p:nvPr/>
          </p:nvSpPr>
          <p:spPr>
            <a:xfrm>
              <a:off x="2690671" y="-57150"/>
              <a:ext cx="5988020" cy="184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421F3F"/>
                  </a:solidFill>
                  <a:latin typeface="+mj-lt"/>
                </a:rPr>
                <a:t>of the clients found an </a:t>
              </a:r>
              <a:r>
                <a:rPr lang="en-US" sz="1400" u="sng" dirty="0">
                  <a:solidFill>
                    <a:srgbClr val="421F3F"/>
                  </a:solidFill>
                  <a:latin typeface="+mj-lt"/>
                </a:rPr>
                <a:t>improvement in the acquisition of household assets</a:t>
              </a:r>
              <a:r>
                <a:rPr lang="en-US" sz="1400" dirty="0">
                  <a:solidFill>
                    <a:srgbClr val="421F3F"/>
                  </a:solidFill>
                  <a:latin typeface="+mj-lt"/>
                </a:rPr>
                <a:t>: 42.9% very much, 17.9% no change, 1.79% slightly deteriorated</a:t>
              </a:r>
            </a:p>
            <a:p>
              <a:pPr>
                <a:lnSpc>
                  <a:spcPts val="224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</a:rPr>
                <a:t>Segment by gender, rural/urban, age, type of loans, </a:t>
              </a:r>
              <a:r>
                <a:rPr lang="en-US" sz="1400" dirty="0" err="1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</a:rPr>
                <a:t>etc</a:t>
              </a:r>
              <a:endParaRPr lang="en-US" sz="1400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endParaRPr>
            </a:p>
            <a:p>
              <a:pPr>
                <a:lnSpc>
                  <a:spcPts val="2240"/>
                </a:lnSpc>
                <a:spcBef>
                  <a:spcPct val="0"/>
                </a:spcBef>
              </a:pPr>
              <a:endParaRPr lang="en-US" sz="1400" dirty="0">
                <a:solidFill>
                  <a:srgbClr val="421F3F"/>
                </a:solidFill>
                <a:latin typeface="+mj-lt"/>
              </a:endParaRP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34444"/>
              <a:ext cx="2712133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900"/>
                </a:lnSpc>
              </a:pPr>
              <a:r>
                <a:rPr lang="en-US" sz="3500" spc="105" dirty="0">
                  <a:solidFill>
                    <a:srgbClr val="E5243B"/>
                  </a:solidFill>
                  <a:latin typeface="+mj-lt"/>
                </a:rPr>
                <a:t>xx%</a:t>
              </a: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8097164" y="6697868"/>
            <a:ext cx="4036007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600" dirty="0">
                <a:solidFill>
                  <a:srgbClr val="E5243B"/>
                </a:solidFill>
                <a:latin typeface="+mj-lt"/>
              </a:rPr>
              <a:t>ABILITY TO FACE MAJOR EXPENSE</a:t>
            </a:r>
          </a:p>
        </p:txBody>
      </p:sp>
      <p:grpSp>
        <p:nvGrpSpPr>
          <p:cNvPr id="70" name="Group 70"/>
          <p:cNvGrpSpPr/>
          <p:nvPr/>
        </p:nvGrpSpPr>
        <p:grpSpPr>
          <a:xfrm>
            <a:off x="8132853" y="7273812"/>
            <a:ext cx="6450778" cy="1050544"/>
            <a:chOff x="0" y="-38100"/>
            <a:chExt cx="8601038" cy="1400725"/>
          </a:xfrm>
        </p:grpSpPr>
        <p:sp>
          <p:nvSpPr>
            <p:cNvPr id="71" name="TextBox 71"/>
            <p:cNvSpPr txBox="1"/>
            <p:nvPr/>
          </p:nvSpPr>
          <p:spPr>
            <a:xfrm>
              <a:off x="2366952" y="-38100"/>
              <a:ext cx="6234086" cy="140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80"/>
                </a:lnSpc>
                <a:spcBef>
                  <a:spcPct val="0"/>
                </a:spcBef>
              </a:pP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of the clients </a:t>
              </a:r>
              <a:r>
                <a:rPr lang="en-US" sz="1300" u="sng" dirty="0">
                  <a:solidFill>
                    <a:srgbClr val="5A3556"/>
                  </a:solidFill>
                  <a:latin typeface="+mj-lt"/>
                </a:rPr>
                <a:t>faced a major expense</a:t>
              </a: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 recently. It was on average </a:t>
              </a:r>
              <a:r>
                <a:rPr lang="en-US" sz="1300" dirty="0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</a:rPr>
                <a:t>xxx in local currency (or % of GNI per cap)</a:t>
              </a: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, mainly because of medical/school fees and meals. Half of them report it was a </a:t>
              </a:r>
              <a:r>
                <a:rPr lang="en-US" sz="1300" u="sng" dirty="0">
                  <a:solidFill>
                    <a:srgbClr val="5A3556"/>
                  </a:solidFill>
                  <a:latin typeface="+mj-lt"/>
                </a:rPr>
                <a:t>heavy burden</a:t>
              </a: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.</a:t>
              </a: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50164"/>
              <a:ext cx="2088567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900"/>
                </a:lnSpc>
              </a:pPr>
              <a:r>
                <a:rPr lang="en-US" sz="3500" spc="105" dirty="0">
                  <a:solidFill>
                    <a:srgbClr val="E5243B"/>
                  </a:solidFill>
                  <a:latin typeface="+mj-lt"/>
                </a:rPr>
                <a:t>xx%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8151426" y="9488811"/>
            <a:ext cx="6413634" cy="843629"/>
            <a:chOff x="0" y="-66675"/>
            <a:chExt cx="8551511" cy="1124839"/>
          </a:xfrm>
        </p:grpSpPr>
        <p:sp>
          <p:nvSpPr>
            <p:cNvPr id="74" name="TextBox 74"/>
            <p:cNvSpPr txBox="1"/>
            <p:nvPr/>
          </p:nvSpPr>
          <p:spPr>
            <a:xfrm>
              <a:off x="2366952" y="16510"/>
              <a:ext cx="6184559" cy="1041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80"/>
                </a:lnSpc>
                <a:spcBef>
                  <a:spcPct val="0"/>
                </a:spcBef>
              </a:pP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of the clients experienced at least once </a:t>
              </a:r>
              <a:r>
                <a:rPr lang="en-US" sz="1300" u="sng" dirty="0">
                  <a:solidFill>
                    <a:srgbClr val="5A3556"/>
                  </a:solidFill>
                  <a:latin typeface="+mj-lt"/>
                </a:rPr>
                <a:t>stress or problem with the repayment</a:t>
              </a: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 of the loan</a:t>
              </a:r>
            </a:p>
            <a:p>
              <a:pPr algn="just">
                <a:lnSpc>
                  <a:spcPts val="2080"/>
                </a:lnSpc>
                <a:spcBef>
                  <a:spcPct val="0"/>
                </a:spcBef>
              </a:pPr>
              <a:r>
                <a:rPr lang="en-US" sz="1300" dirty="0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</a:rPr>
                <a:t>Segment by gender, rural/urban, age, type of loans, </a:t>
              </a:r>
              <a:r>
                <a:rPr lang="en-US" sz="1300" dirty="0" err="1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</a:rPr>
                <a:t>etc</a:t>
              </a:r>
              <a:endParaRPr lang="en-US" sz="1300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endParaRP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66675"/>
              <a:ext cx="208856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900"/>
                </a:lnSpc>
              </a:pPr>
              <a:r>
                <a:rPr lang="en-US" sz="3500" spc="105" dirty="0">
                  <a:solidFill>
                    <a:srgbClr val="E5243B"/>
                  </a:solidFill>
                  <a:latin typeface="+mj-lt"/>
                </a:rPr>
                <a:t>xx%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8123857" y="8325108"/>
            <a:ext cx="6468770" cy="896471"/>
            <a:chOff x="0" y="0"/>
            <a:chExt cx="8625027" cy="1195295"/>
          </a:xfrm>
        </p:grpSpPr>
        <p:sp>
          <p:nvSpPr>
            <p:cNvPr id="77" name="TextBox 77"/>
            <p:cNvSpPr txBox="1"/>
            <p:nvPr/>
          </p:nvSpPr>
          <p:spPr>
            <a:xfrm>
              <a:off x="0" y="89225"/>
              <a:ext cx="2295772" cy="1041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80"/>
                </a:lnSpc>
              </a:pP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To face this major expense, the clients used </a:t>
              </a:r>
              <a:r>
                <a:rPr lang="en-US" sz="1300" u="sng" dirty="0">
                  <a:solidFill>
                    <a:srgbClr val="5A3556"/>
                  </a:solidFill>
                  <a:latin typeface="+mj-lt"/>
                </a:rPr>
                <a:t>money from</a:t>
              </a:r>
              <a:r>
                <a:rPr lang="en-US" sz="1300" dirty="0">
                  <a:solidFill>
                    <a:srgbClr val="5A3556"/>
                  </a:solidFill>
                  <a:latin typeface="+mj-lt"/>
                </a:rPr>
                <a:t>:</a:t>
              </a:r>
            </a:p>
          </p:txBody>
        </p:sp>
        <p:pic>
          <p:nvPicPr>
            <p:cNvPr id="78" name="Picture 7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429732" y="0"/>
              <a:ext cx="1195295" cy="1195295"/>
            </a:xfrm>
            <a:prstGeom prst="rect">
              <a:avLst/>
            </a:prstGeom>
          </p:spPr>
        </p:pic>
        <p:pic>
          <p:nvPicPr>
            <p:cNvPr id="79" name="Picture 79"/>
            <p:cNvPicPr>
              <a:picLocks noChangeAspect="1"/>
            </p:cNvPicPr>
            <p:nvPr/>
          </p:nvPicPr>
          <p:blipFill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802058" y="271742"/>
              <a:ext cx="619034" cy="619034"/>
            </a:xfrm>
            <a:prstGeom prst="rect">
              <a:avLst/>
            </a:prstGeom>
          </p:spPr>
        </p:pic>
        <p:pic>
          <p:nvPicPr>
            <p:cNvPr id="80" name="Picture 80"/>
            <p:cNvPicPr>
              <a:picLocks noChangeAspect="1"/>
            </p:cNvPicPr>
            <p:nvPr/>
          </p:nvPicPr>
          <p:blipFill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185561" y="106555"/>
              <a:ext cx="982185" cy="982185"/>
            </a:xfrm>
            <a:prstGeom prst="rect">
              <a:avLst/>
            </a:prstGeom>
          </p:spPr>
        </p:pic>
        <p:pic>
          <p:nvPicPr>
            <p:cNvPr id="81" name="Picture 81"/>
            <p:cNvPicPr>
              <a:picLocks noChangeAspect="1"/>
            </p:cNvPicPr>
            <p:nvPr/>
          </p:nvPicPr>
          <p:blipFill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185561" y="106555"/>
              <a:ext cx="982185" cy="982185"/>
            </a:xfrm>
            <a:prstGeom prst="rect">
              <a:avLst/>
            </a:prstGeom>
          </p:spPr>
        </p:pic>
        <p:sp>
          <p:nvSpPr>
            <p:cNvPr id="82" name="TextBox 82"/>
            <p:cNvSpPr txBox="1"/>
            <p:nvPr/>
          </p:nvSpPr>
          <p:spPr>
            <a:xfrm>
              <a:off x="7488967" y="216812"/>
              <a:ext cx="1076825" cy="753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3"/>
                </a:lnSpc>
                <a:spcBef>
                  <a:spcPct val="0"/>
                </a:spcBef>
              </a:pPr>
              <a:r>
                <a:rPr lang="en-US" sz="1059" spc="31">
                  <a:solidFill>
                    <a:srgbClr val="FFFFFF"/>
                  </a:solidFill>
                  <a:latin typeface="+mj-lt"/>
                </a:rPr>
                <a:t>Savings or income (33.9%)</a:t>
              </a: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6224755" y="417893"/>
              <a:ext cx="903797" cy="332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0"/>
                </a:lnSpc>
                <a:spcBef>
                  <a:spcPct val="0"/>
                </a:spcBef>
              </a:pPr>
              <a:r>
                <a:rPr lang="en-US" sz="728" spc="21">
                  <a:solidFill>
                    <a:srgbClr val="FFFFFF"/>
                  </a:solidFill>
                  <a:latin typeface="+mj-lt"/>
                </a:rPr>
                <a:t>Family/friends (14.3%)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2847713" y="504957"/>
              <a:ext cx="527720" cy="15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"/>
                </a:lnSpc>
                <a:spcBef>
                  <a:spcPct val="0"/>
                </a:spcBef>
              </a:pPr>
              <a:r>
                <a:rPr lang="en-US" sz="678" spc="20">
                  <a:solidFill>
                    <a:srgbClr val="FFFFFF"/>
                  </a:solidFill>
                  <a:latin typeface="+mj-lt"/>
                </a:rPr>
                <a:t>Other</a:t>
              </a:r>
            </a:p>
          </p:txBody>
        </p:sp>
        <p:pic>
          <p:nvPicPr>
            <p:cNvPr id="85" name="Picture 85"/>
            <p:cNvPicPr>
              <a:picLocks noChangeAspect="1"/>
            </p:cNvPicPr>
            <p:nvPr/>
          </p:nvPicPr>
          <p:blipFill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36676" y="106555"/>
              <a:ext cx="982185" cy="982185"/>
            </a:xfrm>
            <a:prstGeom prst="rect">
              <a:avLst/>
            </a:prstGeom>
          </p:spPr>
        </p:pic>
        <p:pic>
          <p:nvPicPr>
            <p:cNvPr id="86" name="Picture 86"/>
            <p:cNvPicPr>
              <a:picLocks noChangeAspect="1"/>
            </p:cNvPicPr>
            <p:nvPr/>
          </p:nvPicPr>
          <p:blipFill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36676" y="106555"/>
              <a:ext cx="982185" cy="982185"/>
            </a:xfrm>
            <a:prstGeom prst="rect">
              <a:avLst/>
            </a:prstGeom>
          </p:spPr>
        </p:pic>
        <p:sp>
          <p:nvSpPr>
            <p:cNvPr id="87" name="TextBox 87"/>
            <p:cNvSpPr txBox="1"/>
            <p:nvPr/>
          </p:nvSpPr>
          <p:spPr>
            <a:xfrm>
              <a:off x="4975870" y="417893"/>
              <a:ext cx="903797" cy="329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0"/>
                </a:lnSpc>
                <a:spcBef>
                  <a:spcPct val="0"/>
                </a:spcBef>
              </a:pPr>
              <a:r>
                <a:rPr lang="en-US" sz="728" spc="21" dirty="0">
                  <a:solidFill>
                    <a:srgbClr val="FFFFFF"/>
                  </a:solidFill>
                  <a:latin typeface="+mj-lt"/>
                </a:rPr>
                <a:t>Other loan (14.3%)</a:t>
              </a:r>
            </a:p>
          </p:txBody>
        </p:sp>
        <p:pic>
          <p:nvPicPr>
            <p:cNvPr id="88" name="Picture 88"/>
            <p:cNvPicPr>
              <a:picLocks noChangeAspect="1"/>
            </p:cNvPicPr>
            <p:nvPr/>
          </p:nvPicPr>
          <p:blipFill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87791" y="90166"/>
              <a:ext cx="982185" cy="982185"/>
            </a:xfrm>
            <a:prstGeom prst="rect">
              <a:avLst/>
            </a:prstGeom>
          </p:spPr>
        </p:pic>
        <p:pic>
          <p:nvPicPr>
            <p:cNvPr id="89" name="Picture 89"/>
            <p:cNvPicPr>
              <a:picLocks noChangeAspect="1"/>
            </p:cNvPicPr>
            <p:nvPr/>
          </p:nvPicPr>
          <p:blipFill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87791" y="90166"/>
              <a:ext cx="982185" cy="982185"/>
            </a:xfrm>
            <a:prstGeom prst="rect">
              <a:avLst/>
            </a:prstGeom>
          </p:spPr>
        </p:pic>
        <p:sp>
          <p:nvSpPr>
            <p:cNvPr id="90" name="TextBox 90"/>
            <p:cNvSpPr txBox="1"/>
            <p:nvPr/>
          </p:nvSpPr>
          <p:spPr>
            <a:xfrm>
              <a:off x="3726985" y="410001"/>
              <a:ext cx="903797" cy="332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0"/>
                </a:lnSpc>
                <a:spcBef>
                  <a:spcPct val="0"/>
                </a:spcBef>
              </a:pPr>
              <a:r>
                <a:rPr lang="en-US" sz="728" spc="21" dirty="0">
                  <a:solidFill>
                    <a:srgbClr val="FFFFFF"/>
                  </a:solidFill>
                  <a:latin typeface="+mj-lt"/>
                </a:rPr>
                <a:t>Extra work (14.3%)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9"/>
          <a:stretch>
            <a:fillRect/>
          </a:stretch>
        </p:blipFill>
        <p:spPr>
          <a:xfrm>
            <a:off x="0" y="0"/>
            <a:ext cx="7560000" cy="1069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39707" y="646635"/>
            <a:ext cx="1475854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  <a:spcBef>
                <a:spcPct val="0"/>
              </a:spcBef>
            </a:pPr>
            <a:r>
              <a:rPr lang="en-US" sz="2399">
                <a:solidFill>
                  <a:srgbClr val="E5243B"/>
                </a:solidFill>
                <a:latin typeface="Clear Sans Bold Bold"/>
              </a:rPr>
              <a:t>Target 1.4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7039" y="1231733"/>
            <a:ext cx="5911625" cy="111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  <a:spcBef>
                <a:spcPct val="0"/>
              </a:spcBef>
            </a:pPr>
            <a:r>
              <a:rPr lang="en-US" sz="1900">
                <a:solidFill>
                  <a:srgbClr val="5A3556"/>
                </a:solidFill>
                <a:latin typeface="Clear Sans Regular Italics"/>
              </a:rPr>
              <a:t>By 2030, ensure that all men and women, in particular the poor and the vulnerable, have access to appropriate financial services, including Microfinance.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39707" y="3106888"/>
            <a:ext cx="4700109" cy="623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600">
                <a:solidFill>
                  <a:srgbClr val="E5243B"/>
                </a:solidFill>
                <a:latin typeface="Clear Sans Bold Bold"/>
              </a:rPr>
              <a:t>% CLIENTS THAT CAN BETTER MANAGE THEIR BUDGET/EXPENSES/FINANCES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742662" y="5485708"/>
            <a:ext cx="2459058" cy="2455769"/>
            <a:chOff x="0" y="0"/>
            <a:chExt cx="3278745" cy="3274358"/>
          </a:xfrm>
        </p:grpSpPr>
        <p:sp>
          <p:nvSpPr>
            <p:cNvPr id="7" name="TextBox 7"/>
            <p:cNvSpPr txBox="1"/>
            <p:nvPr/>
          </p:nvSpPr>
          <p:spPr>
            <a:xfrm>
              <a:off x="2779657" y="2936034"/>
              <a:ext cx="499087" cy="33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739">
                  <a:solidFill>
                    <a:srgbClr val="222222"/>
                  </a:solidFill>
                  <a:latin typeface="Clear Sans Regular"/>
                </a:rPr>
                <a:t>Business</a:t>
              </a:r>
            </a:p>
            <a:p>
              <a:pPr algn="ctr">
                <a:lnSpc>
                  <a:spcPts val="1035"/>
                </a:lnSpc>
              </a:pPr>
              <a:r>
                <a:rPr lang="en-US" sz="739">
                  <a:solidFill>
                    <a:srgbClr val="222222"/>
                  </a:solidFill>
                  <a:latin typeface="Clear Sans Regular"/>
                </a:rPr>
                <a:t>77.7%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42399"/>
              <a:ext cx="323563" cy="33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739">
                  <a:solidFill>
                    <a:srgbClr val="222222"/>
                  </a:solidFill>
                  <a:latin typeface="Clear Sans Regular"/>
                </a:rPr>
                <a:t>Meals</a:t>
              </a:r>
            </a:p>
            <a:p>
              <a:pPr algn="ctr">
                <a:lnSpc>
                  <a:spcPts val="1035"/>
                </a:lnSpc>
              </a:pPr>
              <a:r>
                <a:rPr lang="en-US" sz="739">
                  <a:solidFill>
                    <a:srgbClr val="222222"/>
                  </a:solidFill>
                  <a:latin typeface="Clear Sans Regular"/>
                </a:rPr>
                <a:t>8.3%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613" y="354405"/>
              <a:ext cx="561267" cy="33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739">
                  <a:solidFill>
                    <a:srgbClr val="222222"/>
                  </a:solidFill>
                  <a:latin typeface="Clear Sans Regular"/>
                </a:rPr>
                <a:t>Education</a:t>
              </a:r>
            </a:p>
            <a:p>
              <a:pPr algn="ctr">
                <a:lnSpc>
                  <a:spcPts val="1035"/>
                </a:lnSpc>
              </a:pPr>
              <a:r>
                <a:rPr lang="en-US" sz="739">
                  <a:solidFill>
                    <a:srgbClr val="222222"/>
                  </a:solidFill>
                  <a:latin typeface="Clear Sans Regular"/>
                </a:rPr>
                <a:t>5.8%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21133" y="-19050"/>
              <a:ext cx="426111" cy="33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739">
                  <a:solidFill>
                    <a:srgbClr val="222222"/>
                  </a:solidFill>
                  <a:latin typeface="Clear Sans Regular"/>
                </a:rPr>
                <a:t>Clothes</a:t>
              </a:r>
            </a:p>
            <a:p>
              <a:pPr algn="ctr">
                <a:lnSpc>
                  <a:spcPts val="1035"/>
                </a:lnSpc>
              </a:pPr>
              <a:r>
                <a:rPr lang="en-US" sz="739">
                  <a:solidFill>
                    <a:srgbClr val="222222"/>
                  </a:solidFill>
                  <a:latin typeface="Clear Sans Regular"/>
                </a:rPr>
                <a:t>1.9%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270514" y="402506"/>
              <a:ext cx="2845863" cy="2845863"/>
              <a:chOff x="0" y="0"/>
              <a:chExt cx="2540000" cy="254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87212" y="0"/>
                <a:ext cx="2734138" cy="2632872"/>
              </a:xfrm>
              <a:custGeom>
                <a:avLst/>
                <a:gdLst/>
                <a:ahLst/>
                <a:cxnLst/>
                <a:rect l="l" t="t" r="r" b="b"/>
                <a:pathLst>
                  <a:path w="2734138" h="2632872">
                    <a:moveTo>
                      <a:pt x="1357212" y="0"/>
                    </a:moveTo>
                    <a:cubicBezTo>
                      <a:pt x="1896478" y="0"/>
                      <a:pt x="2376943" y="340562"/>
                      <a:pt x="2555540" y="849395"/>
                    </a:cubicBezTo>
                    <a:cubicBezTo>
                      <a:pt x="2734137" y="1358227"/>
                      <a:pt x="2571918" y="1924367"/>
                      <a:pt x="2150950" y="2261403"/>
                    </a:cubicBezTo>
                    <a:cubicBezTo>
                      <a:pt x="1729981" y="2598439"/>
                      <a:pt x="1142067" y="2632872"/>
                      <a:pt x="684632" y="2347282"/>
                    </a:cubicBezTo>
                    <a:cubicBezTo>
                      <a:pt x="227198" y="2061692"/>
                      <a:pt x="0" y="1518359"/>
                      <a:pt x="117977" y="992157"/>
                    </a:cubicBezTo>
                    <a:lnTo>
                      <a:pt x="1357212" y="1270000"/>
                    </a:ln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8427" y="412259"/>
                <a:ext cx="1251573" cy="857741"/>
              </a:xfrm>
              <a:custGeom>
                <a:avLst/>
                <a:gdLst/>
                <a:ahLst/>
                <a:cxnLst/>
                <a:rect l="l" t="t" r="r" b="b"/>
                <a:pathLst>
                  <a:path w="1251573" h="857741">
                    <a:moveTo>
                      <a:pt x="0" y="642181"/>
                    </a:moveTo>
                    <a:cubicBezTo>
                      <a:pt x="41305" y="402363"/>
                      <a:pt x="150640" y="179461"/>
                      <a:pt x="314994" y="0"/>
                    </a:cubicBezTo>
                    <a:lnTo>
                      <a:pt x="1251573" y="857741"/>
                    </a:ln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291723" y="135008"/>
                <a:ext cx="978277" cy="1134992"/>
              </a:xfrm>
              <a:custGeom>
                <a:avLst/>
                <a:gdLst/>
                <a:ahLst/>
                <a:cxnLst/>
                <a:rect l="l" t="t" r="r" b="b"/>
                <a:pathLst>
                  <a:path w="978277" h="1134992">
                    <a:moveTo>
                      <a:pt x="0" y="325132"/>
                    </a:moveTo>
                    <a:cubicBezTo>
                      <a:pt x="112168" y="189637"/>
                      <a:pt x="251259" y="78921"/>
                      <a:pt x="408459" y="0"/>
                    </a:cubicBezTo>
                    <a:lnTo>
                      <a:pt x="978277" y="1134992"/>
                    </a:ln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44168" y="17045"/>
                <a:ext cx="625832" cy="1252955"/>
              </a:xfrm>
              <a:custGeom>
                <a:avLst/>
                <a:gdLst/>
                <a:ahLst/>
                <a:cxnLst/>
                <a:rect l="l" t="t" r="r" b="b"/>
                <a:pathLst>
                  <a:path w="625832" h="1252955">
                    <a:moveTo>
                      <a:pt x="0" y="147860"/>
                    </a:moveTo>
                    <a:cubicBezTo>
                      <a:pt x="129726" y="74394"/>
                      <a:pt x="271375" y="24344"/>
                      <a:pt x="418458" y="0"/>
                    </a:cubicBezTo>
                    <a:lnTo>
                      <a:pt x="625832" y="1252955"/>
                    </a:lnTo>
                    <a:close/>
                  </a:path>
                </a:pathLst>
              </a:custGeom>
              <a:solidFill>
                <a:srgbClr val="FEBCE5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000263" y="1273"/>
                <a:ext cx="269737" cy="1268727"/>
              </a:xfrm>
              <a:custGeom>
                <a:avLst/>
                <a:gdLst/>
                <a:ahLst/>
                <a:cxnLst/>
                <a:rect l="l" t="t" r="r" b="b"/>
                <a:pathLst>
                  <a:path w="269737" h="1268727">
                    <a:moveTo>
                      <a:pt x="0" y="27702"/>
                    </a:moveTo>
                    <a:cubicBezTo>
                      <a:pt x="70056" y="12476"/>
                      <a:pt x="141276" y="3208"/>
                      <a:pt x="212896" y="0"/>
                    </a:cubicBezTo>
                    <a:lnTo>
                      <a:pt x="269737" y="1268727"/>
                    </a:lnTo>
                    <a:close/>
                  </a:path>
                </a:pathLst>
              </a:custGeom>
              <a:solidFill>
                <a:srgbClr val="FFE7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149820" y="0"/>
                <a:ext cx="120180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0180" h="1270000">
                    <a:moveTo>
                      <a:pt x="0" y="5699"/>
                    </a:moveTo>
                    <a:cubicBezTo>
                      <a:pt x="39905" y="1906"/>
                      <a:pt x="79968" y="4"/>
                      <a:pt x="120053" y="0"/>
                    </a:cubicBezTo>
                    <a:lnTo>
                      <a:pt x="120180" y="1270000"/>
                    </a:lnTo>
                    <a:close/>
                  </a:path>
                </a:pathLst>
              </a:custGeom>
              <a:solidFill>
                <a:srgbClr val="CAC0DB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1245292" y="0"/>
                <a:ext cx="24708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24708" h="1270000">
                    <a:moveTo>
                      <a:pt x="0" y="240"/>
                    </a:moveTo>
                    <a:cubicBezTo>
                      <a:pt x="8193" y="81"/>
                      <a:pt x="16387" y="1"/>
                      <a:pt x="24581" y="0"/>
                    </a:cubicBezTo>
                    <a:lnTo>
                      <a:pt x="24708" y="1270000"/>
                    </a:lnTo>
                    <a:close/>
                  </a:path>
                </a:pathLst>
              </a:custGeom>
              <a:solidFill>
                <a:srgbClr val="959BB5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64778C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02233" y="8066485"/>
            <a:ext cx="157469" cy="15746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2233" y="7619099"/>
            <a:ext cx="157469" cy="15746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2233" y="7171713"/>
            <a:ext cx="157469" cy="15746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02233" y="6724327"/>
            <a:ext cx="157469" cy="15746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502233" y="6276941"/>
            <a:ext cx="157469" cy="15746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502233" y="5829555"/>
            <a:ext cx="157469" cy="1574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502233" y="5382169"/>
            <a:ext cx="157469" cy="1574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112730" y="5933621"/>
            <a:ext cx="1814602" cy="1814602"/>
          </a:xfrm>
          <a:prstGeom prst="rect">
            <a:avLst/>
          </a:prstGeom>
        </p:spPr>
      </p:pic>
      <p:sp>
        <p:nvSpPr>
          <p:cNvPr id="28" name="AutoShape 28"/>
          <p:cNvSpPr/>
          <p:nvPr/>
        </p:nvSpPr>
        <p:spPr>
          <a:xfrm>
            <a:off x="11580968" y="8145220"/>
            <a:ext cx="2717697" cy="8011"/>
          </a:xfrm>
          <a:prstGeom prst="rect">
            <a:avLst/>
          </a:prstGeom>
          <a:solidFill>
            <a:srgbClr val="191919">
              <a:alpha val="19608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1936257" y="7867652"/>
            <a:ext cx="2362407" cy="17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71"/>
              </a:lnSpc>
            </a:pPr>
            <a:r>
              <a:rPr lang="en-US" sz="1122" spc="145">
                <a:solidFill>
                  <a:srgbClr val="5A3556"/>
                </a:solidFill>
                <a:latin typeface="Clear Sans Regular"/>
              </a:rPr>
              <a:t>BASIC NEEDS (0.31%)</a:t>
            </a:r>
          </a:p>
        </p:txBody>
      </p:sp>
      <p:sp>
        <p:nvSpPr>
          <p:cNvPr id="30" name="AutoShape 30"/>
          <p:cNvSpPr/>
          <p:nvPr/>
        </p:nvSpPr>
        <p:spPr>
          <a:xfrm>
            <a:off x="11580968" y="7697834"/>
            <a:ext cx="2717697" cy="8011"/>
          </a:xfrm>
          <a:prstGeom prst="rect">
            <a:avLst/>
          </a:prstGeom>
          <a:solidFill>
            <a:srgbClr val="191919">
              <a:alpha val="19608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1" name="TextBox 31"/>
          <p:cNvSpPr txBox="1"/>
          <p:nvPr/>
        </p:nvSpPr>
        <p:spPr>
          <a:xfrm>
            <a:off x="11936257" y="7420266"/>
            <a:ext cx="2362407" cy="17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71"/>
              </a:lnSpc>
            </a:pPr>
            <a:r>
              <a:rPr lang="en-US" sz="1122" spc="145">
                <a:solidFill>
                  <a:srgbClr val="5A3556"/>
                </a:solidFill>
                <a:latin typeface="Clear Sans Regular"/>
              </a:rPr>
              <a:t>HEALTHCARE (1.2%)</a:t>
            </a:r>
          </a:p>
        </p:txBody>
      </p:sp>
      <p:sp>
        <p:nvSpPr>
          <p:cNvPr id="32" name="AutoShape 32"/>
          <p:cNvSpPr/>
          <p:nvPr/>
        </p:nvSpPr>
        <p:spPr>
          <a:xfrm>
            <a:off x="11580968" y="7250448"/>
            <a:ext cx="2717697" cy="8011"/>
          </a:xfrm>
          <a:prstGeom prst="rect">
            <a:avLst/>
          </a:prstGeom>
          <a:solidFill>
            <a:srgbClr val="191919">
              <a:alpha val="19608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3" name="TextBox 33"/>
          <p:cNvSpPr txBox="1"/>
          <p:nvPr/>
        </p:nvSpPr>
        <p:spPr>
          <a:xfrm>
            <a:off x="11936257" y="6972880"/>
            <a:ext cx="2362407" cy="17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71"/>
              </a:lnSpc>
            </a:pPr>
            <a:r>
              <a:rPr lang="en-US" sz="1122" spc="145">
                <a:solidFill>
                  <a:srgbClr val="5A3556"/>
                </a:solidFill>
                <a:latin typeface="Clear Sans Regular"/>
              </a:rPr>
              <a:t>CLOTHES (1.9%)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1580968" y="6803062"/>
            <a:ext cx="2717697" cy="8011"/>
          </a:xfrm>
          <a:prstGeom prst="rect">
            <a:avLst/>
          </a:prstGeom>
          <a:solidFill>
            <a:srgbClr val="191919">
              <a:alpha val="19608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5" name="TextBox 35"/>
          <p:cNvSpPr txBox="1"/>
          <p:nvPr/>
        </p:nvSpPr>
        <p:spPr>
          <a:xfrm>
            <a:off x="11829775" y="6525196"/>
            <a:ext cx="2468890" cy="17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71"/>
              </a:lnSpc>
            </a:pPr>
            <a:r>
              <a:rPr lang="en-US" sz="1122" spc="145">
                <a:solidFill>
                  <a:srgbClr val="5A3556"/>
                </a:solidFill>
                <a:latin typeface="Clear Sans Regular"/>
              </a:rPr>
              <a:t>HOME IMPROVEMENTS (4.8%)</a:t>
            </a:r>
          </a:p>
        </p:txBody>
      </p:sp>
      <p:sp>
        <p:nvSpPr>
          <p:cNvPr id="36" name="AutoShape 36"/>
          <p:cNvSpPr/>
          <p:nvPr/>
        </p:nvSpPr>
        <p:spPr>
          <a:xfrm>
            <a:off x="11580968" y="6355676"/>
            <a:ext cx="2717697" cy="8011"/>
          </a:xfrm>
          <a:prstGeom prst="rect">
            <a:avLst/>
          </a:prstGeom>
          <a:solidFill>
            <a:srgbClr val="191919">
              <a:alpha val="19608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7" name="TextBox 37"/>
          <p:cNvSpPr txBox="1"/>
          <p:nvPr/>
        </p:nvSpPr>
        <p:spPr>
          <a:xfrm>
            <a:off x="11936257" y="6078108"/>
            <a:ext cx="2362407" cy="17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71"/>
              </a:lnSpc>
            </a:pPr>
            <a:r>
              <a:rPr lang="en-US" sz="1122" spc="145">
                <a:solidFill>
                  <a:srgbClr val="5A3556"/>
                </a:solidFill>
                <a:latin typeface="Clear Sans Regular"/>
              </a:rPr>
              <a:t>EDUCATION (5.8%)</a:t>
            </a:r>
          </a:p>
        </p:txBody>
      </p:sp>
      <p:sp>
        <p:nvSpPr>
          <p:cNvPr id="38" name="AutoShape 38"/>
          <p:cNvSpPr/>
          <p:nvPr/>
        </p:nvSpPr>
        <p:spPr>
          <a:xfrm>
            <a:off x="11580968" y="5908290"/>
            <a:ext cx="2717697" cy="8011"/>
          </a:xfrm>
          <a:prstGeom prst="rect">
            <a:avLst/>
          </a:prstGeom>
          <a:solidFill>
            <a:srgbClr val="191919">
              <a:alpha val="19608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9" name="TextBox 39"/>
          <p:cNvSpPr txBox="1"/>
          <p:nvPr/>
        </p:nvSpPr>
        <p:spPr>
          <a:xfrm>
            <a:off x="11936257" y="5630722"/>
            <a:ext cx="2362407" cy="17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71"/>
              </a:lnSpc>
            </a:pPr>
            <a:r>
              <a:rPr lang="en-US" sz="1122" spc="145">
                <a:solidFill>
                  <a:srgbClr val="5A3556"/>
                </a:solidFill>
                <a:latin typeface="Clear Sans Regular"/>
              </a:rPr>
              <a:t>MEALS (8.3%)</a:t>
            </a:r>
          </a:p>
        </p:txBody>
      </p:sp>
      <p:sp>
        <p:nvSpPr>
          <p:cNvPr id="40" name="AutoShape 40"/>
          <p:cNvSpPr/>
          <p:nvPr/>
        </p:nvSpPr>
        <p:spPr>
          <a:xfrm>
            <a:off x="11580968" y="5460904"/>
            <a:ext cx="2717697" cy="8011"/>
          </a:xfrm>
          <a:prstGeom prst="rect">
            <a:avLst/>
          </a:prstGeom>
          <a:solidFill>
            <a:srgbClr val="191919">
              <a:alpha val="19608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1" name="TextBox 41"/>
          <p:cNvSpPr txBox="1"/>
          <p:nvPr/>
        </p:nvSpPr>
        <p:spPr>
          <a:xfrm>
            <a:off x="11936257" y="5183336"/>
            <a:ext cx="2362407" cy="17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71"/>
              </a:lnSpc>
            </a:pPr>
            <a:r>
              <a:rPr lang="en-US" sz="1122" spc="145">
                <a:solidFill>
                  <a:srgbClr val="5A3556"/>
                </a:solidFill>
                <a:latin typeface="Clear Sans Regular"/>
              </a:rPr>
              <a:t>BUSINESS (77.8%)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239707" y="4492457"/>
            <a:ext cx="5679264" cy="26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400" u="sng">
                <a:solidFill>
                  <a:srgbClr val="421F3F"/>
                </a:solidFill>
                <a:latin typeface="Clear Sans Regular Bold"/>
              </a:rPr>
              <a:t>Here is how clients managed their loan on average: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158714" y="9300538"/>
            <a:ext cx="4636786" cy="1383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  <a:spcBef>
                <a:spcPct val="0"/>
              </a:spcBef>
            </a:pPr>
            <a:r>
              <a:rPr lang="en-US" sz="1400" dirty="0">
                <a:solidFill>
                  <a:srgbClr val="421F3F"/>
                </a:solidFill>
                <a:latin typeface="Clear Sans Regular"/>
              </a:rPr>
              <a:t>of the clients reported to </a:t>
            </a:r>
            <a:r>
              <a:rPr lang="en-US" sz="1400" u="sng" dirty="0">
                <a:solidFill>
                  <a:srgbClr val="421F3F"/>
                </a:solidFill>
                <a:latin typeface="Clear Sans Regular Bold"/>
              </a:rPr>
              <a:t>better manage their budget</a:t>
            </a:r>
            <a:r>
              <a:rPr lang="en-US" sz="1400" dirty="0">
                <a:solidFill>
                  <a:srgbClr val="421F3F"/>
                </a:solidFill>
                <a:latin typeface="Clear Sans Regular"/>
              </a:rPr>
              <a:t>, while </a:t>
            </a:r>
            <a:r>
              <a:rPr lang="en-US" sz="1400" u="sng" dirty="0">
                <a:solidFill>
                  <a:srgbClr val="421F3F"/>
                </a:solidFill>
                <a:latin typeface="Clear Sans Regular Bold"/>
              </a:rPr>
              <a:t>14.3</a:t>
            </a:r>
            <a:r>
              <a:rPr lang="en-US" sz="1400" u="sng" dirty="0">
                <a:solidFill>
                  <a:srgbClr val="5A3556"/>
                </a:solidFill>
                <a:latin typeface="Clear Sans Regular Bold"/>
              </a:rPr>
              <a:t>% didn’t notice a change</a:t>
            </a:r>
          </a:p>
          <a:p>
            <a:pPr algn="just">
              <a:lnSpc>
                <a:spcPts val="2240"/>
              </a:lnSpc>
              <a:spcBef>
                <a:spcPct val="0"/>
              </a:spcBef>
            </a:pPr>
            <a:endParaRPr lang="en-US" sz="1400" u="sng" dirty="0">
              <a:solidFill>
                <a:srgbClr val="5A3556"/>
              </a:solidFill>
              <a:latin typeface="Clear Sans Regular Bold"/>
            </a:endParaRPr>
          </a:p>
          <a:p>
            <a:pPr algn="just">
              <a:lnSpc>
                <a:spcPts val="2240"/>
              </a:lnSpc>
              <a:spcBef>
                <a:spcPct val="0"/>
              </a:spcBef>
            </a:pPr>
            <a:r>
              <a:rPr lang="en-US" sz="1400" dirty="0">
                <a:solidFill>
                  <a:srgbClr val="5A3556"/>
                </a:solidFill>
                <a:highlight>
                  <a:srgbClr val="FFFF00"/>
                </a:highlight>
                <a:latin typeface="Clear Sans Regular"/>
              </a:rPr>
              <a:t>Segment by gender, rural/urban, age, type of loans, </a:t>
            </a:r>
            <a:r>
              <a:rPr lang="en-US" sz="1400" dirty="0" err="1">
                <a:solidFill>
                  <a:srgbClr val="5A3556"/>
                </a:solidFill>
                <a:highlight>
                  <a:srgbClr val="FFFF00"/>
                </a:highlight>
                <a:latin typeface="Clear Sans Regular"/>
              </a:rPr>
              <a:t>etc</a:t>
            </a:r>
            <a:endParaRPr lang="en-US" sz="1400" dirty="0">
              <a:solidFill>
                <a:srgbClr val="5A3556"/>
              </a:solidFill>
              <a:highlight>
                <a:srgbClr val="FFFF00"/>
              </a:highlight>
              <a:latin typeface="Clear Sans Regular"/>
            </a:endParaRPr>
          </a:p>
          <a:p>
            <a:pPr algn="just">
              <a:lnSpc>
                <a:spcPts val="2240"/>
              </a:lnSpc>
              <a:spcBef>
                <a:spcPct val="0"/>
              </a:spcBef>
            </a:pPr>
            <a:endParaRPr lang="en-US" sz="1400" u="sng" dirty="0">
              <a:solidFill>
                <a:srgbClr val="5A3556"/>
              </a:solidFill>
              <a:latin typeface="Clear Sans Regular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387039" y="9291013"/>
            <a:ext cx="1522651" cy="60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 spc="105" dirty="0">
                <a:solidFill>
                  <a:srgbClr val="E5243B"/>
                </a:solidFill>
                <a:latin typeface="Hammersmith One Bold"/>
              </a:rPr>
              <a:t>xx%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AutoShape 98"/>
          <p:cNvSpPr/>
          <p:nvPr/>
        </p:nvSpPr>
        <p:spPr>
          <a:xfrm>
            <a:off x="7494114" y="-24657"/>
            <a:ext cx="7625731" cy="10705357"/>
          </a:xfrm>
          <a:prstGeom prst="rect">
            <a:avLst/>
          </a:prstGeom>
          <a:solidFill>
            <a:srgbClr val="E5243B">
              <a:alpha val="9804"/>
            </a:srgbClr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62658" y="7551482"/>
            <a:ext cx="425722" cy="2352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15162" y="7580057"/>
            <a:ext cx="2689801" cy="205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8"/>
              </a:lnSpc>
            </a:pPr>
            <a:r>
              <a:rPr lang="en-US" sz="2488" dirty="0">
                <a:solidFill>
                  <a:srgbClr val="E5243B"/>
                </a:solidFill>
                <a:latin typeface="+mj-lt"/>
              </a:rPr>
              <a:t>I am independent and I make good business with my bakery so I can provide life needs for my family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0779240" y="9472225"/>
            <a:ext cx="425722" cy="23521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1136253" y="9092983"/>
            <a:ext cx="819863" cy="14465"/>
            <a:chOff x="0" y="0"/>
            <a:chExt cx="34882110" cy="635000"/>
          </a:xfrm>
        </p:grpSpPr>
        <p:sp>
          <p:nvSpPr>
            <p:cNvPr id="6" name="Freeform 6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2532756" y="8838807"/>
            <a:ext cx="819863" cy="14465"/>
            <a:chOff x="0" y="0"/>
            <a:chExt cx="34882110" cy="635000"/>
          </a:xfrm>
        </p:grpSpPr>
        <p:sp>
          <p:nvSpPr>
            <p:cNvPr id="8" name="Freeform 8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4014079" y="8839777"/>
            <a:ext cx="819863" cy="14465"/>
            <a:chOff x="0" y="0"/>
            <a:chExt cx="34882110" cy="635000"/>
          </a:xfrm>
        </p:grpSpPr>
        <p:sp>
          <p:nvSpPr>
            <p:cNvPr id="10" name="Freeform 10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5446202" y="8838807"/>
            <a:ext cx="819863" cy="14465"/>
            <a:chOff x="0" y="0"/>
            <a:chExt cx="34882110" cy="635000"/>
          </a:xfrm>
        </p:grpSpPr>
        <p:sp>
          <p:nvSpPr>
            <p:cNvPr id="12" name="Freeform 12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54252" y="8134469"/>
            <a:ext cx="614741" cy="614741"/>
            <a:chOff x="0" y="0"/>
            <a:chExt cx="819654" cy="819654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819654" cy="819654"/>
              <a:chOff x="0" y="0"/>
              <a:chExt cx="2540000" cy="254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95954" y="0"/>
                <a:ext cx="2735412" cy="2671973"/>
              </a:xfrm>
              <a:custGeom>
                <a:avLst/>
                <a:gdLst/>
                <a:ahLst/>
                <a:cxnLst/>
                <a:rect l="l" t="t" r="r" b="b"/>
                <a:pathLst>
                  <a:path w="2735412" h="2671973">
                    <a:moveTo>
                      <a:pt x="1365954" y="0"/>
                    </a:moveTo>
                    <a:lnTo>
                      <a:pt x="1365954" y="0"/>
                    </a:lnTo>
                    <a:cubicBezTo>
                      <a:pt x="1959832" y="0"/>
                      <a:pt x="2474414" y="411567"/>
                      <a:pt x="2604913" y="990929"/>
                    </a:cubicBezTo>
                    <a:cubicBezTo>
                      <a:pt x="2735412" y="1570292"/>
                      <a:pt x="2446979" y="2162735"/>
                      <a:pt x="1910453" y="2417354"/>
                    </a:cubicBezTo>
                    <a:cubicBezTo>
                      <a:pt x="1373927" y="2671973"/>
                      <a:pt x="732585" y="2520773"/>
                      <a:pt x="366292" y="2053311"/>
                    </a:cubicBezTo>
                    <a:cubicBezTo>
                      <a:pt x="0" y="1585849"/>
                      <a:pt x="6575" y="926957"/>
                      <a:pt x="382122" y="466897"/>
                    </a:cubicBezTo>
                    <a:lnTo>
                      <a:pt x="874038" y="868449"/>
                    </a:lnTo>
                    <a:cubicBezTo>
                      <a:pt x="686264" y="1098478"/>
                      <a:pt x="682977" y="1427925"/>
                      <a:pt x="866123" y="1661656"/>
                    </a:cubicBezTo>
                    <a:cubicBezTo>
                      <a:pt x="1049269" y="1895387"/>
                      <a:pt x="1369941" y="1970986"/>
                      <a:pt x="1638204" y="1843677"/>
                    </a:cubicBezTo>
                    <a:cubicBezTo>
                      <a:pt x="1906467" y="1716367"/>
                      <a:pt x="2050683" y="1420146"/>
                      <a:pt x="1985434" y="1130465"/>
                    </a:cubicBezTo>
                    <a:cubicBezTo>
                      <a:pt x="1920184" y="840783"/>
                      <a:pt x="1662893" y="635000"/>
                      <a:pt x="1365954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47259" y="0"/>
                <a:ext cx="1022678" cy="893536"/>
              </a:xfrm>
              <a:custGeom>
                <a:avLst/>
                <a:gdLst/>
                <a:ahLst/>
                <a:cxnLst/>
                <a:rect l="l" t="t" r="r" b="b"/>
                <a:pathLst>
                  <a:path w="1022678" h="893536">
                    <a:moveTo>
                      <a:pt x="0" y="517072"/>
                    </a:moveTo>
                    <a:cubicBezTo>
                      <a:pt x="239322" y="191988"/>
                      <a:pt x="618937" y="40"/>
                      <a:pt x="1022614" y="0"/>
                    </a:cubicBezTo>
                    <a:lnTo>
                      <a:pt x="1022678" y="635000"/>
                    </a:lnTo>
                    <a:cubicBezTo>
                      <a:pt x="820839" y="635020"/>
                      <a:pt x="631032" y="730994"/>
                      <a:pt x="511371" y="893536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2635317" y="8134469"/>
            <a:ext cx="614741" cy="614741"/>
            <a:chOff x="0" y="0"/>
            <a:chExt cx="819654" cy="819654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819654" cy="819654"/>
              <a:chOff x="0" y="0"/>
              <a:chExt cx="2540000" cy="254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75196" y="0"/>
                <a:ext cx="2530553" cy="2653765"/>
              </a:xfrm>
              <a:custGeom>
                <a:avLst/>
                <a:gdLst/>
                <a:ahLst/>
                <a:cxnLst/>
                <a:rect l="l" t="t" r="r" b="b"/>
                <a:pathLst>
                  <a:path w="2530553" h="2653765">
                    <a:moveTo>
                      <a:pt x="1194804" y="0"/>
                    </a:moveTo>
                    <a:lnTo>
                      <a:pt x="1194804" y="0"/>
                    </a:lnTo>
                    <a:cubicBezTo>
                      <a:pt x="1839690" y="0"/>
                      <a:pt x="2382196" y="483313"/>
                      <a:pt x="2456374" y="1123918"/>
                    </a:cubicBezTo>
                    <a:cubicBezTo>
                      <a:pt x="2530553" y="1764523"/>
                      <a:pt x="2112849" y="2359022"/>
                      <a:pt x="1485028" y="2506394"/>
                    </a:cubicBezTo>
                    <a:cubicBezTo>
                      <a:pt x="857208" y="2653765"/>
                      <a:pt x="218608" y="2307217"/>
                      <a:pt x="0" y="1700514"/>
                    </a:cubicBezTo>
                    <a:lnTo>
                      <a:pt x="597402" y="1485257"/>
                    </a:lnTo>
                    <a:cubicBezTo>
                      <a:pt x="706706" y="1788608"/>
                      <a:pt x="1026006" y="1961883"/>
                      <a:pt x="1339916" y="1888197"/>
                    </a:cubicBezTo>
                    <a:cubicBezTo>
                      <a:pt x="1653827" y="1814511"/>
                      <a:pt x="1862678" y="1517262"/>
                      <a:pt x="1825589" y="1196959"/>
                    </a:cubicBezTo>
                    <a:cubicBezTo>
                      <a:pt x="1788500" y="876656"/>
                      <a:pt x="1517247" y="635000"/>
                      <a:pt x="1194804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-65607" y="0"/>
                <a:ext cx="1335543" cy="1759692"/>
              </a:xfrm>
              <a:custGeom>
                <a:avLst/>
                <a:gdLst/>
                <a:ahLst/>
                <a:cxnLst/>
                <a:rect l="l" t="t" r="r" b="b"/>
                <a:pathLst>
                  <a:path w="1335543" h="1759692">
                    <a:moveTo>
                      <a:pt x="163813" y="1759692"/>
                    </a:moveTo>
                    <a:cubicBezTo>
                      <a:pt x="0" y="1367701"/>
                      <a:pt x="43042" y="919764"/>
                      <a:pt x="278498" y="566138"/>
                    </a:cubicBezTo>
                    <a:cubicBezTo>
                      <a:pt x="513955" y="212513"/>
                      <a:pt x="910638" y="43"/>
                      <a:pt x="1335480" y="0"/>
                    </a:cubicBezTo>
                    <a:lnTo>
                      <a:pt x="1335544" y="635000"/>
                    </a:lnTo>
                    <a:cubicBezTo>
                      <a:pt x="1123122" y="635021"/>
                      <a:pt x="924781" y="741256"/>
                      <a:pt x="807053" y="918069"/>
                    </a:cubicBezTo>
                    <a:cubicBezTo>
                      <a:pt x="689324" y="1094882"/>
                      <a:pt x="667804" y="1318851"/>
                      <a:pt x="749710" y="1514846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548763" y="8134469"/>
            <a:ext cx="614741" cy="614741"/>
            <a:chOff x="0" y="0"/>
            <a:chExt cx="819654" cy="819654"/>
          </a:xfrm>
        </p:grpSpPr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0" y="0"/>
              <a:ext cx="819654" cy="819654"/>
              <a:chOff x="0" y="0"/>
              <a:chExt cx="2540000" cy="254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24375" y="0"/>
                <a:ext cx="2666456" cy="2640919"/>
              </a:xfrm>
              <a:custGeom>
                <a:avLst/>
                <a:gdLst/>
                <a:ahLst/>
                <a:cxnLst/>
                <a:rect l="l" t="t" r="r" b="b"/>
                <a:pathLst>
                  <a:path w="2666456" h="2640919">
                    <a:moveTo>
                      <a:pt x="1294375" y="0"/>
                    </a:moveTo>
                    <a:cubicBezTo>
                      <a:pt x="1813826" y="0"/>
                      <a:pt x="2280914" y="316339"/>
                      <a:pt x="2473685" y="798696"/>
                    </a:cubicBezTo>
                    <a:cubicBezTo>
                      <a:pt x="2666456" y="1281054"/>
                      <a:pt x="2546046" y="1832182"/>
                      <a:pt x="2169672" y="2190193"/>
                    </a:cubicBezTo>
                    <a:cubicBezTo>
                      <a:pt x="1793297" y="2548204"/>
                      <a:pt x="1236839" y="2640919"/>
                      <a:pt x="764719" y="2424281"/>
                    </a:cubicBezTo>
                    <a:cubicBezTo>
                      <a:pt x="292599" y="2207643"/>
                      <a:pt x="0" y="1725328"/>
                      <a:pt x="25962" y="1206526"/>
                    </a:cubicBezTo>
                    <a:lnTo>
                      <a:pt x="660169" y="1238263"/>
                    </a:lnTo>
                    <a:cubicBezTo>
                      <a:pt x="647188" y="1497664"/>
                      <a:pt x="793487" y="1738822"/>
                      <a:pt x="1029547" y="1847141"/>
                    </a:cubicBezTo>
                    <a:cubicBezTo>
                      <a:pt x="1265607" y="1955460"/>
                      <a:pt x="1543836" y="1909102"/>
                      <a:pt x="1732023" y="1730097"/>
                    </a:cubicBezTo>
                    <a:cubicBezTo>
                      <a:pt x="1920211" y="1551091"/>
                      <a:pt x="1980416" y="1275527"/>
                      <a:pt x="1884030" y="1034348"/>
                    </a:cubicBezTo>
                    <a:cubicBezTo>
                      <a:pt x="1787645" y="793169"/>
                      <a:pt x="1554101" y="635000"/>
                      <a:pt x="1294375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0" y="0"/>
                <a:ext cx="126993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69937" h="1270000">
                    <a:moveTo>
                      <a:pt x="0" y="1270000"/>
                    </a:moveTo>
                    <a:cubicBezTo>
                      <a:pt x="0" y="568648"/>
                      <a:pt x="568521" y="70"/>
                      <a:pt x="1269873" y="0"/>
                    </a:cubicBezTo>
                    <a:lnTo>
                      <a:pt x="1269937" y="635000"/>
                    </a:lnTo>
                    <a:cubicBezTo>
                      <a:pt x="919260" y="635035"/>
                      <a:pt x="635000" y="919324"/>
                      <a:pt x="635000" y="1270000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355" y="8175571"/>
            <a:ext cx="532536" cy="53253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6420" y="8175571"/>
            <a:ext cx="532536" cy="53253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89866" y="8175571"/>
            <a:ext cx="532536" cy="532536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4116640" y="8135440"/>
            <a:ext cx="614741" cy="614741"/>
            <a:chOff x="0" y="0"/>
            <a:chExt cx="819654" cy="819654"/>
          </a:xfrm>
        </p:grpSpPr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0" y="0"/>
              <a:ext cx="819654" cy="819654"/>
              <a:chOff x="0" y="0"/>
              <a:chExt cx="2540000" cy="254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95280" y="0"/>
                <a:ext cx="2516655" cy="2661244"/>
              </a:xfrm>
              <a:custGeom>
                <a:avLst/>
                <a:gdLst/>
                <a:ahLst/>
                <a:cxnLst/>
                <a:rect l="l" t="t" r="r" b="b"/>
                <a:pathLst>
                  <a:path w="2516655" h="2661244">
                    <a:moveTo>
                      <a:pt x="1174720" y="0"/>
                    </a:moveTo>
                    <a:cubicBezTo>
                      <a:pt x="1812509" y="0"/>
                      <a:pt x="2351371" y="473027"/>
                      <a:pt x="2434013" y="1105439"/>
                    </a:cubicBezTo>
                    <a:cubicBezTo>
                      <a:pt x="2516655" y="1737851"/>
                      <a:pt x="2117440" y="2333463"/>
                      <a:pt x="1501067" y="2497354"/>
                    </a:cubicBezTo>
                    <a:cubicBezTo>
                      <a:pt x="884695" y="2661244"/>
                      <a:pt x="242376" y="2342571"/>
                      <a:pt x="0" y="1752631"/>
                    </a:cubicBezTo>
                    <a:lnTo>
                      <a:pt x="587360" y="1511316"/>
                    </a:lnTo>
                    <a:cubicBezTo>
                      <a:pt x="708548" y="1806285"/>
                      <a:pt x="1029708" y="1965622"/>
                      <a:pt x="1337894" y="1883677"/>
                    </a:cubicBezTo>
                    <a:cubicBezTo>
                      <a:pt x="1646080" y="1801732"/>
                      <a:pt x="1845688" y="1503926"/>
                      <a:pt x="1804367" y="1187719"/>
                    </a:cubicBezTo>
                    <a:cubicBezTo>
                      <a:pt x="1763046" y="871513"/>
                      <a:pt x="1493614" y="635000"/>
                      <a:pt x="1174720" y="635000"/>
                    </a:cubicBezTo>
                    <a:close/>
                  </a:path>
                </a:pathLst>
              </a:custGeom>
              <a:solidFill>
                <a:srgbClr val="E5243B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-64239" y="0"/>
                <a:ext cx="1334175" cy="1810740"/>
              </a:xfrm>
              <a:custGeom>
                <a:avLst/>
                <a:gdLst/>
                <a:ahLst/>
                <a:cxnLst/>
                <a:rect l="l" t="t" r="r" b="b"/>
                <a:pathLst>
                  <a:path w="1334175" h="1810740">
                    <a:moveTo>
                      <a:pt x="185109" y="1810740"/>
                    </a:moveTo>
                    <a:cubicBezTo>
                      <a:pt x="0" y="1417365"/>
                      <a:pt x="28975" y="956638"/>
                      <a:pt x="261909" y="589554"/>
                    </a:cubicBezTo>
                    <a:cubicBezTo>
                      <a:pt x="494842" y="222469"/>
                      <a:pt x="899360" y="43"/>
                      <a:pt x="1334112" y="0"/>
                    </a:cubicBezTo>
                    <a:lnTo>
                      <a:pt x="1334176" y="635000"/>
                    </a:lnTo>
                    <a:cubicBezTo>
                      <a:pt x="1116800" y="635022"/>
                      <a:pt x="914540" y="746235"/>
                      <a:pt x="798074" y="929777"/>
                    </a:cubicBezTo>
                    <a:cubicBezTo>
                      <a:pt x="681607" y="1113319"/>
                      <a:pt x="667120" y="1343682"/>
                      <a:pt x="759674" y="1540370"/>
                    </a:cubicBezTo>
                    <a:close/>
                  </a:path>
                </a:pathLst>
              </a:custGeom>
              <a:solidFill>
                <a:srgbClr val="F95B7F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DB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57743" y="8176542"/>
            <a:ext cx="532536" cy="53253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1228" y="9218151"/>
            <a:ext cx="256583" cy="25658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893" y="9218151"/>
            <a:ext cx="256583" cy="25658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262" y="9219122"/>
            <a:ext cx="256583" cy="25658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7508" y="9218151"/>
            <a:ext cx="256583" cy="256583"/>
          </a:xfrm>
          <a:prstGeom prst="rect">
            <a:avLst/>
          </a:prstGeom>
        </p:spPr>
      </p:pic>
      <p:sp>
        <p:nvSpPr>
          <p:cNvPr id="41" name="AutoShape 41"/>
          <p:cNvSpPr/>
          <p:nvPr/>
        </p:nvSpPr>
        <p:spPr>
          <a:xfrm>
            <a:off x="9870178" y="3258764"/>
            <a:ext cx="4467655" cy="0"/>
          </a:xfrm>
          <a:prstGeom prst="line">
            <a:avLst/>
          </a:prstGeom>
          <a:ln w="95250" cap="flat">
            <a:solidFill>
              <a:srgbClr val="E5243B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9870178" y="3699543"/>
            <a:ext cx="4467655" cy="0"/>
          </a:xfrm>
          <a:prstGeom prst="line">
            <a:avLst/>
          </a:prstGeom>
          <a:ln w="95250" cap="flat">
            <a:solidFill>
              <a:srgbClr val="E5243B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3" name="AutoShape 43"/>
          <p:cNvSpPr/>
          <p:nvPr/>
        </p:nvSpPr>
        <p:spPr>
          <a:xfrm>
            <a:off x="9870178" y="4118983"/>
            <a:ext cx="4467655" cy="0"/>
          </a:xfrm>
          <a:prstGeom prst="line">
            <a:avLst/>
          </a:prstGeom>
          <a:ln w="95250" cap="flat">
            <a:solidFill>
              <a:srgbClr val="E5243B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4" name="AutoShape 44"/>
          <p:cNvSpPr/>
          <p:nvPr/>
        </p:nvSpPr>
        <p:spPr>
          <a:xfrm>
            <a:off x="9870178" y="4559762"/>
            <a:ext cx="4467655" cy="0"/>
          </a:xfrm>
          <a:prstGeom prst="line">
            <a:avLst/>
          </a:prstGeom>
          <a:ln w="95250" cap="flat">
            <a:solidFill>
              <a:srgbClr val="E5243B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5" name="AutoShape 45"/>
          <p:cNvSpPr/>
          <p:nvPr/>
        </p:nvSpPr>
        <p:spPr>
          <a:xfrm>
            <a:off x="9870178" y="4979202"/>
            <a:ext cx="4467655" cy="0"/>
          </a:xfrm>
          <a:prstGeom prst="line">
            <a:avLst/>
          </a:prstGeom>
          <a:ln w="95250" cap="flat">
            <a:solidFill>
              <a:srgbClr val="E5243B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6" name="AutoShape 46"/>
          <p:cNvSpPr/>
          <p:nvPr/>
        </p:nvSpPr>
        <p:spPr>
          <a:xfrm>
            <a:off x="9870178" y="3258764"/>
            <a:ext cx="3408653" cy="0"/>
          </a:xfrm>
          <a:prstGeom prst="line">
            <a:avLst/>
          </a:prstGeom>
          <a:ln w="95250" cap="flat">
            <a:solidFill>
              <a:srgbClr val="E425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7" name="AutoShape 47"/>
          <p:cNvSpPr/>
          <p:nvPr/>
        </p:nvSpPr>
        <p:spPr>
          <a:xfrm>
            <a:off x="9870178" y="3699543"/>
            <a:ext cx="2233827" cy="0"/>
          </a:xfrm>
          <a:prstGeom prst="line">
            <a:avLst/>
          </a:prstGeom>
          <a:ln w="95250" cap="flat">
            <a:solidFill>
              <a:srgbClr val="E4253B">
                <a:alpha val="8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8" name="AutoShape 48"/>
          <p:cNvSpPr/>
          <p:nvPr/>
        </p:nvSpPr>
        <p:spPr>
          <a:xfrm>
            <a:off x="9871375" y="4118983"/>
            <a:ext cx="2023774" cy="0"/>
          </a:xfrm>
          <a:prstGeom prst="line">
            <a:avLst/>
          </a:prstGeom>
          <a:ln w="95250" cap="flat">
            <a:solidFill>
              <a:srgbClr val="E4253B">
                <a:alpha val="8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9" name="AutoShape 49"/>
          <p:cNvSpPr/>
          <p:nvPr/>
        </p:nvSpPr>
        <p:spPr>
          <a:xfrm>
            <a:off x="9870178" y="4559762"/>
            <a:ext cx="1544692" cy="0"/>
          </a:xfrm>
          <a:prstGeom prst="line">
            <a:avLst/>
          </a:prstGeom>
          <a:ln w="95250" cap="flat">
            <a:solidFill>
              <a:srgbClr val="E4253B">
                <a:alpha val="6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50" name="AutoShape 50"/>
          <p:cNvSpPr/>
          <p:nvPr/>
        </p:nvSpPr>
        <p:spPr>
          <a:xfrm>
            <a:off x="9871375" y="4979202"/>
            <a:ext cx="550370" cy="0"/>
          </a:xfrm>
          <a:prstGeom prst="line">
            <a:avLst/>
          </a:prstGeom>
          <a:ln w="95250" cap="flat">
            <a:solidFill>
              <a:srgbClr val="E4253B">
                <a:alpha val="4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16903" y="7644585"/>
            <a:ext cx="2384115" cy="2062851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664845" y="544706"/>
            <a:ext cx="6061454" cy="63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0"/>
              </a:lnSpc>
            </a:pPr>
            <a:r>
              <a:rPr lang="en-US" sz="1600" dirty="0">
                <a:solidFill>
                  <a:srgbClr val="E5243B"/>
                </a:solidFill>
                <a:latin typeface="+mj-lt"/>
              </a:rPr>
              <a:t>PROPORTION OF POPULATION LIVING IN HOUSEHOLDS WITH ACCESS TO BASIC (FINANCIAL) SERVICES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069200" y="1928227"/>
            <a:ext cx="6425068" cy="3012244"/>
            <a:chOff x="0" y="0"/>
            <a:chExt cx="8566757" cy="4016326"/>
          </a:xfrm>
        </p:grpSpPr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001409" cy="3339672"/>
            </a:xfrm>
            <a:prstGeom prst="rect">
              <a:avLst/>
            </a:prstGeom>
          </p:spPr>
        </p:pic>
        <p:sp>
          <p:nvSpPr>
            <p:cNvPr id="55" name="TextBox 55"/>
            <p:cNvSpPr txBox="1"/>
            <p:nvPr/>
          </p:nvSpPr>
          <p:spPr>
            <a:xfrm>
              <a:off x="2417773" y="412143"/>
              <a:ext cx="6148984" cy="345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421F3F"/>
                  </a:solidFill>
                  <a:latin typeface="+mj-lt"/>
                </a:rPr>
                <a:t>FSP ABC granted access to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4411341" y="875255"/>
              <a:ext cx="2133247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</a:pPr>
              <a:r>
                <a:rPr lang="en-US" sz="3500" spc="105" dirty="0">
                  <a:solidFill>
                    <a:srgbClr val="E5243B"/>
                  </a:solidFill>
                  <a:latin typeface="+mj-lt"/>
                </a:rPr>
                <a:t>xxx%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495295" y="1794947"/>
              <a:ext cx="3965340" cy="2221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5A3556"/>
                  </a:solidFill>
                  <a:latin typeface="+mj-lt"/>
                </a:rPr>
                <a:t>of the clients to their </a:t>
              </a:r>
              <a:r>
                <a:rPr lang="en-US" sz="1400" u="sng" dirty="0">
                  <a:solidFill>
                    <a:srgbClr val="5A3556"/>
                  </a:solidFill>
                  <a:latin typeface="+mj-lt"/>
                </a:rPr>
                <a:t>first formal loan</a:t>
              </a:r>
              <a:r>
                <a:rPr lang="en-US" sz="1400" dirty="0">
                  <a:solidFill>
                    <a:srgbClr val="5A3556"/>
                  </a:solidFill>
                  <a:latin typeface="+mj-lt"/>
                </a:rPr>
                <a:t>, thus enabling them access to basic financial services</a:t>
              </a:r>
            </a:p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</a:rPr>
                <a:t>Segment by gender, rural/urban, age, type of loans, </a:t>
              </a:r>
              <a:r>
                <a:rPr lang="en-US" sz="1400" dirty="0" err="1">
                  <a:solidFill>
                    <a:srgbClr val="5A3556"/>
                  </a:solidFill>
                  <a:highlight>
                    <a:srgbClr val="FFFF00"/>
                  </a:highlight>
                  <a:latin typeface="+mj-lt"/>
                </a:rPr>
                <a:t>etc</a:t>
              </a:r>
              <a:endParaRPr lang="en-US" sz="1400" dirty="0">
                <a:solidFill>
                  <a:srgbClr val="5A3556"/>
                </a:solidFill>
                <a:highlight>
                  <a:srgbClr val="FFFF00"/>
                </a:highlight>
                <a:latin typeface="+mj-lt"/>
              </a:endParaRPr>
            </a:p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 lang="en-US" sz="1400" dirty="0">
                <a:solidFill>
                  <a:srgbClr val="5A3556"/>
                </a:solidFill>
                <a:latin typeface="+mj-lt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664845" y="5167566"/>
            <a:ext cx="6061454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0"/>
              </a:lnSpc>
            </a:pPr>
            <a:r>
              <a:rPr lang="en-US" sz="1600">
                <a:solidFill>
                  <a:srgbClr val="E5243B"/>
                </a:solidFill>
                <a:latin typeface="+mj-lt"/>
              </a:rPr>
              <a:t>FINANCIAL TOOLS/CHANGES IN LIQUID ASSETS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2895605" y="6377592"/>
            <a:ext cx="1599934" cy="763659"/>
            <a:chOff x="0" y="-66675"/>
            <a:chExt cx="2133246" cy="1018212"/>
          </a:xfrm>
        </p:grpSpPr>
        <p:sp>
          <p:nvSpPr>
            <p:cNvPr id="60" name="TextBox 60"/>
            <p:cNvSpPr txBox="1"/>
            <p:nvPr/>
          </p:nvSpPr>
          <p:spPr>
            <a:xfrm>
              <a:off x="0" y="-66675"/>
              <a:ext cx="213324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</a:pPr>
              <a:r>
                <a:rPr lang="en-US" sz="3500" spc="105" dirty="0">
                  <a:solidFill>
                    <a:srgbClr val="E5243B"/>
                  </a:solidFill>
                  <a:latin typeface="+mj-lt"/>
                </a:rPr>
                <a:t>xx%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302309" y="606228"/>
              <a:ext cx="1528626" cy="345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5A3556"/>
                  </a:solidFill>
                  <a:latin typeface="+mj-lt"/>
                </a:rPr>
                <a:t>Decrease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1365902" y="5877391"/>
            <a:ext cx="4611738" cy="26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400" dirty="0">
                <a:solidFill>
                  <a:srgbClr val="5A3556"/>
                </a:solidFill>
                <a:latin typeface="+mj-lt"/>
              </a:rPr>
              <a:t>Change in clients’ </a:t>
            </a:r>
            <a:r>
              <a:rPr lang="en-US" sz="1400" u="sng" dirty="0">
                <a:solidFill>
                  <a:srgbClr val="5A3556"/>
                </a:solidFill>
                <a:latin typeface="+mj-lt"/>
              </a:rPr>
              <a:t>savings/liquid assets</a:t>
            </a:r>
            <a:r>
              <a:rPr lang="en-US" sz="1400" dirty="0">
                <a:solidFill>
                  <a:srgbClr val="5A3556"/>
                </a:solidFill>
                <a:latin typeface="+mj-lt"/>
              </a:rPr>
              <a:t>: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426765" y="7990576"/>
            <a:ext cx="404650" cy="14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6"/>
              </a:lnSpc>
              <a:spcBef>
                <a:spcPct val="0"/>
              </a:spcBef>
            </a:pPr>
            <a:r>
              <a:rPr lang="en-US" sz="904" spc="35">
                <a:solidFill>
                  <a:srgbClr val="FFFFFF"/>
                </a:solidFill>
                <a:latin typeface="+mj-lt"/>
              </a:rPr>
              <a:t>12.5%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27675" y="7963576"/>
            <a:ext cx="404650" cy="14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6"/>
              </a:lnSpc>
              <a:spcBef>
                <a:spcPct val="0"/>
              </a:spcBef>
            </a:pPr>
            <a:r>
              <a:rPr lang="en-US" sz="904" spc="35">
                <a:solidFill>
                  <a:srgbClr val="FFFFFF"/>
                </a:solidFill>
                <a:latin typeface="+mj-lt"/>
              </a:rPr>
              <a:t>28.6%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389703" y="7587435"/>
            <a:ext cx="4611738" cy="26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400">
                <a:solidFill>
                  <a:srgbClr val="5A3556"/>
                </a:solidFill>
                <a:latin typeface="+mj-lt"/>
              </a:rPr>
              <a:t>Here is how they </a:t>
            </a:r>
            <a:r>
              <a:rPr lang="en-US" sz="1400" u="sng">
                <a:solidFill>
                  <a:srgbClr val="5A3556"/>
                </a:solidFill>
                <a:latin typeface="+mj-lt"/>
              </a:rPr>
              <a:t>use the extra cash flow / savings</a:t>
            </a:r>
            <a:r>
              <a:rPr lang="en-US" sz="1400">
                <a:solidFill>
                  <a:srgbClr val="5A3556"/>
                </a:solidFill>
                <a:latin typeface="+mj-lt"/>
              </a:rPr>
              <a:t>: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069200" y="9518944"/>
            <a:ext cx="953968" cy="755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2"/>
              </a:lnSpc>
            </a:pPr>
            <a:r>
              <a:rPr lang="en-US" sz="1001" spc="50">
                <a:solidFill>
                  <a:srgbClr val="5A3556"/>
                </a:solidFill>
                <a:latin typeface="+mj-lt"/>
              </a:rPr>
              <a:t>Home improvements, basic needs, education...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2582498" y="9496909"/>
            <a:ext cx="746604" cy="94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"/>
              </a:lnSpc>
            </a:pPr>
            <a:r>
              <a:rPr lang="en-US" sz="1001" spc="50" dirty="0">
                <a:solidFill>
                  <a:srgbClr val="5A3556"/>
                </a:solidFill>
                <a:latin typeface="+mj-lt"/>
              </a:rPr>
              <a:t>Increase their liquid assets (livestock, </a:t>
            </a:r>
            <a:r>
              <a:rPr lang="en-US" sz="1001" spc="50" dirty="0" err="1">
                <a:solidFill>
                  <a:srgbClr val="5A3556"/>
                </a:solidFill>
                <a:latin typeface="+mj-lt"/>
              </a:rPr>
              <a:t>jewellery</a:t>
            </a:r>
            <a:r>
              <a:rPr lang="en-US" sz="1001" spc="50" dirty="0">
                <a:solidFill>
                  <a:srgbClr val="5A3556"/>
                </a:solidFill>
                <a:latin typeface="+mj-lt"/>
              </a:rPr>
              <a:t>...)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4043477" y="9497880"/>
            <a:ext cx="746604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"/>
              </a:lnSpc>
            </a:pPr>
            <a:r>
              <a:rPr lang="en-US" sz="1001" spc="50">
                <a:solidFill>
                  <a:srgbClr val="5A3556"/>
                </a:solidFill>
                <a:latin typeface="+mj-lt"/>
              </a:rPr>
              <a:t>Place into savings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5504455" y="9496909"/>
            <a:ext cx="746604" cy="5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"/>
              </a:lnSpc>
            </a:pPr>
            <a:r>
              <a:rPr lang="en-US" sz="1001" spc="50">
                <a:solidFill>
                  <a:srgbClr val="5A3556"/>
                </a:solidFill>
                <a:latin typeface="+mj-lt"/>
              </a:rPr>
              <a:t>Reinvest in their business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7989346" y="544706"/>
            <a:ext cx="6061454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0"/>
              </a:lnSpc>
            </a:pPr>
            <a:r>
              <a:rPr lang="en-US" sz="1600">
                <a:solidFill>
                  <a:srgbClr val="E5243B"/>
                </a:solidFill>
                <a:latin typeface="+mj-lt"/>
              </a:rPr>
              <a:t>PERCEPTION OF CHANGE IN QUALITY OF LIFE (AND REASONS)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9589280" y="1456070"/>
            <a:ext cx="4611738" cy="5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400">
                <a:solidFill>
                  <a:srgbClr val="421F3F"/>
                </a:solidFill>
                <a:latin typeface="+mj-lt"/>
              </a:rPr>
              <a:t>of the women reported an </a:t>
            </a:r>
            <a:r>
              <a:rPr lang="en-US" sz="1400" u="sng">
                <a:solidFill>
                  <a:srgbClr val="421F3F"/>
                </a:solidFill>
                <a:latin typeface="+mj-lt"/>
              </a:rPr>
              <a:t>improvement in their quality of life</a:t>
            </a:r>
            <a:r>
              <a:rPr lang="en-US" sz="1400">
                <a:solidFill>
                  <a:srgbClr val="421F3F"/>
                </a:solidFill>
                <a:latin typeface="+mj-lt"/>
              </a:rPr>
              <a:t> thanks to MLF’s loan (64.0% very much)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7989346" y="1331327"/>
            <a:ext cx="159993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 spc="105" dirty="0">
                <a:solidFill>
                  <a:srgbClr val="E5243B"/>
                </a:solidFill>
                <a:latin typeface="+mj-lt"/>
              </a:rPr>
              <a:t>98.0%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8095007" y="2489849"/>
            <a:ext cx="4611738" cy="26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400" dirty="0">
                <a:solidFill>
                  <a:srgbClr val="5A3556"/>
                </a:solidFill>
                <a:latin typeface="+mj-lt"/>
              </a:rPr>
              <a:t>These are the </a:t>
            </a:r>
            <a:r>
              <a:rPr lang="en-US" sz="1400" u="sng" dirty="0">
                <a:solidFill>
                  <a:srgbClr val="5A3556"/>
                </a:solidFill>
                <a:latin typeface="+mj-lt"/>
              </a:rPr>
              <a:t>main reasons</a:t>
            </a:r>
            <a:r>
              <a:rPr lang="en-US" sz="1400" dirty="0">
                <a:solidFill>
                  <a:srgbClr val="5A3556"/>
                </a:solidFill>
                <a:latin typeface="+mj-lt"/>
              </a:rPr>
              <a:t> according to them: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205238" y="6248970"/>
            <a:ext cx="1820374" cy="26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400">
                <a:solidFill>
                  <a:srgbClr val="5A3556"/>
                </a:solidFill>
                <a:latin typeface="+mj-lt"/>
              </a:rPr>
              <a:t>The rest of the women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0097671" y="6076884"/>
            <a:ext cx="1310230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 spc="105">
                <a:solidFill>
                  <a:srgbClr val="E5243B"/>
                </a:solidFill>
                <a:latin typeface="+mj-lt"/>
              </a:rPr>
              <a:t>2.0%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1479961" y="6248970"/>
            <a:ext cx="3188027" cy="26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400" dirty="0">
                <a:solidFill>
                  <a:srgbClr val="5A3556"/>
                </a:solidFill>
                <a:latin typeface="+mj-lt"/>
              </a:rPr>
              <a:t>said that their life hasn't really changed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8087357" y="3139633"/>
            <a:ext cx="1634307" cy="32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2"/>
              </a:lnSpc>
            </a:pPr>
            <a:r>
              <a:rPr lang="en-US" sz="861" spc="43">
                <a:solidFill>
                  <a:srgbClr val="5A3556"/>
                </a:solidFill>
                <a:latin typeface="+mj-lt"/>
              </a:rPr>
              <a:t>Able to provide their children with basic needs (51.0%)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8511655" y="3580412"/>
            <a:ext cx="1218261" cy="32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2"/>
              </a:lnSpc>
            </a:pPr>
            <a:r>
              <a:rPr lang="en-US" sz="861" spc="43">
                <a:solidFill>
                  <a:srgbClr val="5A3556"/>
                </a:solidFill>
                <a:latin typeface="+mj-lt"/>
              </a:rPr>
              <a:t>Feel more independent (36.6%)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8511655" y="4010522"/>
            <a:ext cx="1218261" cy="32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2"/>
              </a:lnSpc>
            </a:pPr>
            <a:r>
              <a:rPr lang="en-US" sz="861" spc="43">
                <a:solidFill>
                  <a:srgbClr val="5A3556"/>
                </a:solidFill>
                <a:latin typeface="+mj-lt"/>
              </a:rPr>
              <a:t>Able to pay the school fees (34.0%)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8276437" y="4440632"/>
            <a:ext cx="1453478" cy="32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2"/>
              </a:lnSpc>
            </a:pPr>
            <a:r>
              <a:rPr lang="en-US" sz="861" spc="43" dirty="0">
                <a:solidFill>
                  <a:srgbClr val="5A3556"/>
                </a:solidFill>
                <a:latin typeface="+mj-lt"/>
              </a:rPr>
              <a:t>Buying livestock, better clothing (28.4%)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8276437" y="4951448"/>
            <a:ext cx="1453478" cy="32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2"/>
              </a:lnSpc>
            </a:pPr>
            <a:r>
              <a:rPr lang="en-US" sz="861" spc="43">
                <a:solidFill>
                  <a:srgbClr val="5A3556"/>
                </a:solidFill>
                <a:latin typeface="+mj-lt"/>
              </a:rPr>
              <a:t>Relief thanks to access to formal finance (13.3%)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9870178" y="5307823"/>
            <a:ext cx="551568" cy="15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933">
                <a:solidFill>
                  <a:srgbClr val="5A3556"/>
                </a:solidFill>
                <a:latin typeface="+mj-lt"/>
              </a:rPr>
              <a:t>10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0653395" y="5307823"/>
            <a:ext cx="551568" cy="15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933">
                <a:solidFill>
                  <a:srgbClr val="5A3556"/>
                </a:solidFill>
                <a:latin typeface="+mj-lt"/>
              </a:rPr>
              <a:t>20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1436613" y="5307823"/>
            <a:ext cx="551568" cy="15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933">
                <a:solidFill>
                  <a:srgbClr val="5A3556"/>
                </a:solidFill>
                <a:latin typeface="+mj-lt"/>
              </a:rPr>
              <a:t>30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2165124" y="5307823"/>
            <a:ext cx="551568" cy="15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933">
                <a:solidFill>
                  <a:srgbClr val="5A3556"/>
                </a:solidFill>
                <a:latin typeface="+mj-lt"/>
              </a:rPr>
              <a:t>40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3003047" y="5307823"/>
            <a:ext cx="551568" cy="15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933">
                <a:solidFill>
                  <a:srgbClr val="5A3556"/>
                </a:solidFill>
                <a:latin typeface="+mj-lt"/>
              </a:rPr>
              <a:t>50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3786265" y="5307823"/>
            <a:ext cx="551568" cy="15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933">
                <a:solidFill>
                  <a:srgbClr val="5A3556"/>
                </a:solidFill>
                <a:latin typeface="+mj-lt"/>
              </a:rPr>
              <a:t>60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355036" y="8348454"/>
            <a:ext cx="413174" cy="16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68"/>
              </a:lnSpc>
            </a:pPr>
            <a:r>
              <a:rPr lang="en-US" sz="977" spc="29">
                <a:solidFill>
                  <a:srgbClr val="E30613"/>
                </a:solidFill>
                <a:latin typeface="+mj-lt"/>
              </a:rPr>
              <a:t>41.0%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4217424" y="8349424"/>
            <a:ext cx="413174" cy="16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68"/>
              </a:lnSpc>
            </a:pPr>
            <a:r>
              <a:rPr lang="en-US" sz="977" spc="29">
                <a:solidFill>
                  <a:srgbClr val="E5243B"/>
                </a:solidFill>
                <a:latin typeface="+mj-lt"/>
              </a:rPr>
              <a:t>10.7%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2736101" y="8348454"/>
            <a:ext cx="413174" cy="16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68"/>
              </a:lnSpc>
            </a:pPr>
            <a:r>
              <a:rPr lang="en-US" sz="977" spc="29">
                <a:solidFill>
                  <a:srgbClr val="E5243B">
                    <a:alpha val="69804"/>
                  </a:srgbClr>
                </a:solidFill>
                <a:latin typeface="+mj-lt"/>
              </a:rPr>
              <a:t>21.4%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5649547" y="8348454"/>
            <a:ext cx="413174" cy="16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68"/>
              </a:lnSpc>
            </a:pPr>
            <a:r>
              <a:rPr lang="en-US" sz="977" spc="29">
                <a:solidFill>
                  <a:srgbClr val="E5243B">
                    <a:alpha val="69804"/>
                  </a:srgbClr>
                </a:solidFill>
                <a:latin typeface="+mj-lt"/>
              </a:rPr>
              <a:t>7.1%</a:t>
            </a:r>
          </a:p>
        </p:txBody>
      </p:sp>
      <p:grpSp>
        <p:nvGrpSpPr>
          <p:cNvPr id="92" name="Group 92"/>
          <p:cNvGrpSpPr/>
          <p:nvPr/>
        </p:nvGrpSpPr>
        <p:grpSpPr>
          <a:xfrm>
            <a:off x="969858" y="6377592"/>
            <a:ext cx="1599934" cy="763659"/>
            <a:chOff x="0" y="-66675"/>
            <a:chExt cx="2133246" cy="1018212"/>
          </a:xfrm>
        </p:grpSpPr>
        <p:sp>
          <p:nvSpPr>
            <p:cNvPr id="93" name="TextBox 93"/>
            <p:cNvSpPr txBox="1"/>
            <p:nvPr/>
          </p:nvSpPr>
          <p:spPr>
            <a:xfrm>
              <a:off x="0" y="-66675"/>
              <a:ext cx="213324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</a:pPr>
              <a:r>
                <a:rPr lang="en-US" sz="3500" spc="105" dirty="0">
                  <a:solidFill>
                    <a:srgbClr val="E5243B"/>
                  </a:solidFill>
                  <a:latin typeface="+mj-lt"/>
                </a:rPr>
                <a:t>xx%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302309" y="606228"/>
              <a:ext cx="1528626" cy="345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5A3556"/>
                  </a:solidFill>
                  <a:latin typeface="+mj-lt"/>
                </a:rPr>
                <a:t>Increase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4821351" y="6377592"/>
            <a:ext cx="1599934" cy="763659"/>
            <a:chOff x="0" y="-66675"/>
            <a:chExt cx="2133246" cy="1018212"/>
          </a:xfrm>
        </p:grpSpPr>
        <p:sp>
          <p:nvSpPr>
            <p:cNvPr id="96" name="TextBox 96"/>
            <p:cNvSpPr txBox="1"/>
            <p:nvPr/>
          </p:nvSpPr>
          <p:spPr>
            <a:xfrm>
              <a:off x="0" y="-66675"/>
              <a:ext cx="213324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</a:pPr>
              <a:r>
                <a:rPr lang="en-US" sz="3500" spc="105" dirty="0">
                  <a:solidFill>
                    <a:srgbClr val="E5243B"/>
                  </a:solidFill>
                  <a:latin typeface="+mj-lt"/>
                </a:rPr>
                <a:t>xx%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302309" y="606228"/>
              <a:ext cx="1528626" cy="345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5A3556"/>
                  </a:solidFill>
                  <a:latin typeface="+mj-lt"/>
                </a:rPr>
                <a:t>No change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86B19B5D-2EBC-C336-B7D0-F413B3325740}"/>
              </a:ext>
            </a:extLst>
          </p:cNvPr>
          <p:cNvSpPr/>
          <p:nvPr/>
        </p:nvSpPr>
        <p:spPr>
          <a:xfrm>
            <a:off x="7989346" y="1456070"/>
            <a:ext cx="1091154" cy="3714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xxx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E6A350F-8B45-8053-F7F2-622433D51202}"/>
              </a:ext>
            </a:extLst>
          </p:cNvPr>
          <p:cNvSpPr/>
          <p:nvPr/>
        </p:nvSpPr>
        <p:spPr>
          <a:xfrm>
            <a:off x="11168236" y="1816124"/>
            <a:ext cx="479329" cy="167064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00" y="7374135"/>
            <a:ext cx="7520488" cy="35652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560000" y="0"/>
            <a:ext cx="7576694" cy="10692000"/>
          </a:xfrm>
          <a:prstGeom prst="rect">
            <a:avLst/>
          </a:prstGeom>
          <a:solidFill>
            <a:srgbClr val="FF3A21">
              <a:alpha val="980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>
            <a:off x="0" y="-13357"/>
            <a:ext cx="15120000" cy="1948018"/>
          </a:xfrm>
          <a:prstGeom prst="rect">
            <a:avLst/>
          </a:prstGeom>
          <a:solidFill>
            <a:srgbClr val="FF3A21"/>
          </a:solidFill>
        </p:spPr>
        <p:txBody>
          <a:bodyPr/>
          <a:lstStyle/>
          <a:p>
            <a:endParaRPr lang="fr-F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85828" y="442800"/>
            <a:ext cx="1306730" cy="130673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28898" y="517680"/>
            <a:ext cx="3629147" cy="111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+mj-lt"/>
              </a:rPr>
              <a:t>SDG 5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+mj-lt"/>
              </a:rPr>
              <a:t>Gender Equality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0985" y="2184877"/>
            <a:ext cx="1464469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  <a:spcBef>
                <a:spcPct val="0"/>
              </a:spcBef>
            </a:pPr>
            <a:r>
              <a:rPr lang="en-US" sz="2399">
                <a:solidFill>
                  <a:srgbClr val="FF3A21"/>
                </a:solidFill>
                <a:latin typeface="+mj-lt"/>
              </a:rPr>
              <a:t>Target 5.1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8383" y="2777754"/>
            <a:ext cx="5822521" cy="73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  <a:spcBef>
                <a:spcPct val="0"/>
              </a:spcBef>
            </a:pPr>
            <a:r>
              <a:rPr lang="en-US" sz="1900">
                <a:solidFill>
                  <a:srgbClr val="5A3556"/>
                </a:solidFill>
                <a:latin typeface="+mj-lt"/>
              </a:rPr>
              <a:t>End of all forms of discrimination against all women and girls everywhere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83766" y="8143520"/>
            <a:ext cx="1182886" cy="67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500" dirty="0">
                <a:solidFill>
                  <a:srgbClr val="FF3A21"/>
                </a:solidFill>
                <a:latin typeface="+mj-lt"/>
              </a:rPr>
              <a:t>xx%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98539" y="3877481"/>
            <a:ext cx="4221733" cy="63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  <a:spcBef>
                <a:spcPct val="0"/>
              </a:spcBef>
            </a:pPr>
            <a:r>
              <a:rPr lang="en-US" sz="1600">
                <a:solidFill>
                  <a:srgbClr val="FF3A21"/>
                </a:solidFill>
                <a:latin typeface="+mj-lt"/>
              </a:rPr>
              <a:t>CAPACITY TO MAKE DECISIONS REGARDING </a:t>
            </a:r>
          </a:p>
          <a:p>
            <a:pPr>
              <a:lnSpc>
                <a:spcPts val="2560"/>
              </a:lnSpc>
              <a:spcBef>
                <a:spcPct val="0"/>
              </a:spcBef>
            </a:pPr>
            <a:r>
              <a:rPr lang="en-US" sz="1600">
                <a:solidFill>
                  <a:srgbClr val="FF3A21"/>
                </a:solidFill>
                <a:latin typeface="+mj-lt"/>
              </a:rPr>
              <a:t>THE USE OF THE HOUSEHOLDS RESOURCES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48528" y="2186416"/>
            <a:ext cx="3396609" cy="97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  <a:spcBef>
                <a:spcPct val="0"/>
              </a:spcBef>
            </a:pPr>
            <a:r>
              <a:rPr lang="en-US" sz="1600">
                <a:solidFill>
                  <a:srgbClr val="FF3A21"/>
                </a:solidFill>
                <a:latin typeface="+mj-lt"/>
              </a:rPr>
              <a:t>% OF WOMEN WHO REPORT THAT THEY ARE MORE  COMFORTABLE VOICING THEIR OPINIONS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09009" y="7012235"/>
            <a:ext cx="4519461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47">
                <a:solidFill>
                  <a:srgbClr val="FF3A21"/>
                </a:solidFill>
                <a:latin typeface="+mj-lt"/>
              </a:rPr>
              <a:t>% OF WOMEN WHO REPORT A PERCEPTION OF DECREASED DISCRIMINATION / EASIER ACCESS TO WORK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2849" y="4808969"/>
            <a:ext cx="1568631" cy="67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500" dirty="0">
                <a:solidFill>
                  <a:srgbClr val="FF3A21"/>
                </a:solidFill>
                <a:latin typeface="+mj-lt"/>
              </a:rPr>
              <a:t>xx%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6346" y="4982960"/>
            <a:ext cx="4151011" cy="51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0"/>
              </a:lnSpc>
              <a:spcBef>
                <a:spcPct val="0"/>
              </a:spcBef>
            </a:pPr>
            <a:r>
              <a:rPr lang="en-US" sz="1300">
                <a:solidFill>
                  <a:srgbClr val="5A3556"/>
                </a:solidFill>
                <a:latin typeface="+mj-lt"/>
              </a:rPr>
              <a:t>Household assets bought with the client's money by the decision of the client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99824" y="8125245"/>
            <a:ext cx="4259119" cy="73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0"/>
              </a:lnSpc>
              <a:spcBef>
                <a:spcPct val="0"/>
              </a:spcBef>
            </a:pPr>
            <a:r>
              <a:rPr lang="en-US" sz="1900">
                <a:solidFill>
                  <a:srgbClr val="5A3556"/>
                </a:solidFill>
                <a:latin typeface="+mj-lt"/>
              </a:rPr>
              <a:t>of the women face discrimination before taking a loan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668970" y="9051415"/>
            <a:ext cx="2980877" cy="1490438"/>
            <a:chOff x="0" y="0"/>
            <a:chExt cx="3974502" cy="1987251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3974502" cy="1987251"/>
              <a:chOff x="0" y="0"/>
              <a:chExt cx="2540000" cy="127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FFD699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9806245" y="9219350"/>
            <a:ext cx="2706327" cy="1296820"/>
            <a:chOff x="0" y="0"/>
            <a:chExt cx="3608436" cy="1729094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2081"/>
            <a:stretch>
              <a:fillRect/>
            </a:stretch>
          </p:blipFill>
          <p:spPr>
            <a:xfrm>
              <a:off x="0" y="0"/>
              <a:ext cx="3608436" cy="1729094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961368" y="296845"/>
              <a:ext cx="1808696" cy="883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6"/>
                </a:lnSpc>
                <a:spcBef>
                  <a:spcPct val="0"/>
                </a:spcBef>
              </a:pPr>
              <a:r>
                <a:rPr lang="en-US" sz="3466" dirty="0">
                  <a:solidFill>
                    <a:srgbClr val="FF3A21"/>
                  </a:solidFill>
                  <a:latin typeface="+mj-lt"/>
                </a:rPr>
                <a:t>xx%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14819" y="1125538"/>
              <a:ext cx="2968237" cy="46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1"/>
                </a:lnSpc>
                <a:spcBef>
                  <a:spcPct val="0"/>
                </a:spcBef>
              </a:pPr>
              <a:r>
                <a:rPr lang="en-US" sz="1881">
                  <a:solidFill>
                    <a:srgbClr val="5A3556"/>
                  </a:solidFill>
                  <a:latin typeface="+mj-lt"/>
                </a:rPr>
                <a:t>saw an improvement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25124" y="5873808"/>
            <a:ext cx="6168564" cy="711819"/>
            <a:chOff x="0" y="-49107"/>
            <a:chExt cx="8224751" cy="949092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49107"/>
              <a:ext cx="1924149" cy="897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  <a:spcBef>
                  <a:spcPct val="0"/>
                </a:spcBef>
              </a:pPr>
              <a:r>
                <a:rPr lang="en-US" sz="3500" dirty="0">
                  <a:solidFill>
                    <a:srgbClr val="FF3A21"/>
                  </a:solidFill>
                  <a:latin typeface="+mj-lt"/>
                </a:rPr>
                <a:t>xx%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376700" y="-47624"/>
              <a:ext cx="5848051" cy="947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20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5A3556"/>
                  </a:solidFill>
                  <a:latin typeface="+mj-lt"/>
                </a:rPr>
                <a:t>of the women reported an improvement in their capacity to make decisions using household resources (31.4% very much improved - 11.1% no change - 1.8% slightly deteriorated).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545137" y="3662422"/>
            <a:ext cx="784246" cy="784246"/>
            <a:chOff x="0" y="0"/>
            <a:chExt cx="1045662" cy="1045662"/>
          </a:xfrm>
        </p:grpSpPr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0" y="0"/>
              <a:ext cx="1045662" cy="1045662"/>
              <a:chOff x="0" y="0"/>
              <a:chExt cx="2540000" cy="254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270000" y="0"/>
                <a:ext cx="1311136" cy="1460453"/>
              </a:xfrm>
              <a:custGeom>
                <a:avLst/>
                <a:gdLst/>
                <a:ahLst/>
                <a:cxnLst/>
                <a:rect l="l" t="t" r="r" b="b"/>
                <a:pathLst>
                  <a:path w="1311136" h="1460453">
                    <a:moveTo>
                      <a:pt x="0" y="0"/>
                    </a:moveTo>
                    <a:lnTo>
                      <a:pt x="0" y="0"/>
                    </a:lnTo>
                    <a:cubicBezTo>
                      <a:pt x="370076" y="0"/>
                      <a:pt x="721744" y="161424"/>
                      <a:pt x="963010" y="442043"/>
                    </a:cubicBezTo>
                    <a:cubicBezTo>
                      <a:pt x="1204275" y="722663"/>
                      <a:pt x="1311136" y="1094562"/>
                      <a:pt x="1255638" y="1460453"/>
                    </a:cubicBezTo>
                    <a:lnTo>
                      <a:pt x="627819" y="1365227"/>
                    </a:lnTo>
                    <a:cubicBezTo>
                      <a:pt x="655568" y="1182281"/>
                      <a:pt x="602138" y="996332"/>
                      <a:pt x="481505" y="856022"/>
                    </a:cubicBezTo>
                    <a:cubicBezTo>
                      <a:pt x="360872" y="715712"/>
                      <a:pt x="185038" y="635000"/>
                      <a:pt x="0" y="635000"/>
                    </a:cubicBez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-22189" y="0"/>
                <a:ext cx="2555776" cy="2582992"/>
              </a:xfrm>
              <a:custGeom>
                <a:avLst/>
                <a:gdLst/>
                <a:ahLst/>
                <a:cxnLst/>
                <a:rect l="l" t="t" r="r" b="b"/>
                <a:pathLst>
                  <a:path w="2555776" h="2582992">
                    <a:moveTo>
                      <a:pt x="2555777" y="1397459"/>
                    </a:moveTo>
                    <a:cubicBezTo>
                      <a:pt x="2487047" y="2078824"/>
                      <a:pt x="1890465" y="2582992"/>
                      <a:pt x="1207179" y="2537152"/>
                    </a:cubicBezTo>
                    <a:cubicBezTo>
                      <a:pt x="523892" y="2491311"/>
                      <a:pt x="0" y="1911974"/>
                      <a:pt x="22899" y="1227534"/>
                    </a:cubicBezTo>
                    <a:cubicBezTo>
                      <a:pt x="45798" y="543095"/>
                      <a:pt x="607240" y="69"/>
                      <a:pt x="1292062" y="0"/>
                    </a:cubicBezTo>
                    <a:lnTo>
                      <a:pt x="1292126" y="635000"/>
                    </a:lnTo>
                    <a:cubicBezTo>
                      <a:pt x="949714" y="635034"/>
                      <a:pt x="668994" y="906548"/>
                      <a:pt x="657544" y="1248767"/>
                    </a:cubicBezTo>
                    <a:cubicBezTo>
                      <a:pt x="646095" y="1590987"/>
                      <a:pt x="908041" y="1880656"/>
                      <a:pt x="1249684" y="1903576"/>
                    </a:cubicBezTo>
                    <a:cubicBezTo>
                      <a:pt x="1591327" y="1926496"/>
                      <a:pt x="1889618" y="1674412"/>
                      <a:pt x="1923983" y="1333730"/>
                    </a:cubicBezTo>
                    <a:close/>
                  </a:path>
                </a:pathLst>
              </a:custGeom>
              <a:solidFill>
                <a:srgbClr val="FF567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1B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2693705" y="3662422"/>
            <a:ext cx="784246" cy="784246"/>
            <a:chOff x="0" y="0"/>
            <a:chExt cx="1045662" cy="1045662"/>
          </a:xfrm>
        </p:grpSpPr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0" y="0"/>
              <a:ext cx="1045662" cy="1045662"/>
              <a:chOff x="0" y="0"/>
              <a:chExt cx="2540000" cy="254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270000" y="0"/>
                <a:ext cx="1337348" cy="1956940"/>
              </a:xfrm>
              <a:custGeom>
                <a:avLst/>
                <a:gdLst/>
                <a:ahLst/>
                <a:cxnLst/>
                <a:rect l="l" t="t" r="r" b="b"/>
                <a:pathLst>
                  <a:path w="1337348" h="1956940">
                    <a:moveTo>
                      <a:pt x="0" y="0"/>
                    </a:moveTo>
                    <a:cubicBezTo>
                      <a:pt x="464613" y="0"/>
                      <a:pt x="892142" y="253709"/>
                      <a:pt x="1114745" y="661524"/>
                    </a:cubicBezTo>
                    <a:cubicBezTo>
                      <a:pt x="1337348" y="1069339"/>
                      <a:pt x="1319490" y="1566160"/>
                      <a:pt x="1068182" y="1956940"/>
                    </a:cubicBezTo>
                    <a:lnTo>
                      <a:pt x="534091" y="1613470"/>
                    </a:lnTo>
                    <a:cubicBezTo>
                      <a:pt x="659745" y="1418080"/>
                      <a:pt x="668674" y="1169670"/>
                      <a:pt x="557373" y="965762"/>
                    </a:cubicBezTo>
                    <a:cubicBezTo>
                      <a:pt x="446071" y="761855"/>
                      <a:pt x="232306" y="635000"/>
                      <a:pt x="0" y="635000"/>
                    </a:cubicBez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-87488" y="0"/>
                <a:ext cx="2458668" cy="2674105"/>
              </a:xfrm>
              <a:custGeom>
                <a:avLst/>
                <a:gdLst/>
                <a:ahLst/>
                <a:cxnLst/>
                <a:rect l="l" t="t" r="r" b="b"/>
                <a:pathLst>
                  <a:path w="2458668" h="2674105">
                    <a:moveTo>
                      <a:pt x="2458668" y="1902695"/>
                    </a:moveTo>
                    <a:cubicBezTo>
                      <a:pt x="2151466" y="2437367"/>
                      <a:pt x="1504584" y="2674105"/>
                      <a:pt x="924829" y="2464029"/>
                    </a:cubicBezTo>
                    <a:cubicBezTo>
                      <a:pt x="345075" y="2253954"/>
                      <a:pt x="0" y="1657779"/>
                      <a:pt x="106614" y="1050423"/>
                    </a:cubicBezTo>
                    <a:cubicBezTo>
                      <a:pt x="213228" y="443068"/>
                      <a:pt x="740719" y="62"/>
                      <a:pt x="1357361" y="0"/>
                    </a:cubicBezTo>
                    <a:lnTo>
                      <a:pt x="1357425" y="635000"/>
                    </a:lnTo>
                    <a:cubicBezTo>
                      <a:pt x="1049104" y="635031"/>
                      <a:pt x="785358" y="856534"/>
                      <a:pt x="732051" y="1160212"/>
                    </a:cubicBezTo>
                    <a:cubicBezTo>
                      <a:pt x="678744" y="1463889"/>
                      <a:pt x="851281" y="1761977"/>
                      <a:pt x="1141158" y="1867015"/>
                    </a:cubicBezTo>
                    <a:cubicBezTo>
                      <a:pt x="1431036" y="1972052"/>
                      <a:pt x="1754477" y="1853684"/>
                      <a:pt x="1908078" y="1586348"/>
                    </a:cubicBezTo>
                    <a:close/>
                  </a:path>
                </a:pathLst>
              </a:custGeom>
              <a:solidFill>
                <a:srgbClr val="FF567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1B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8097617" y="3692697"/>
            <a:ext cx="784246" cy="784246"/>
            <a:chOff x="0" y="0"/>
            <a:chExt cx="1045662" cy="1045662"/>
          </a:xfrm>
        </p:grpSpPr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0" y="0"/>
              <a:ext cx="1045662" cy="1045662"/>
              <a:chOff x="0" y="0"/>
              <a:chExt cx="2540000" cy="254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-132296" y="0"/>
                <a:ext cx="2762750" cy="2675054"/>
              </a:xfrm>
              <a:custGeom>
                <a:avLst/>
                <a:gdLst/>
                <a:ahLst/>
                <a:cxnLst/>
                <a:rect l="l" t="t" r="r" b="b"/>
                <a:pathLst>
                  <a:path w="2762750" h="2675054">
                    <a:moveTo>
                      <a:pt x="1402296" y="0"/>
                    </a:moveTo>
                    <a:cubicBezTo>
                      <a:pt x="2014156" y="0"/>
                      <a:pt x="2539035" y="436276"/>
                      <a:pt x="2650893" y="1037824"/>
                    </a:cubicBezTo>
                    <a:cubicBezTo>
                      <a:pt x="2762751" y="1639373"/>
                      <a:pt x="2429784" y="2235164"/>
                      <a:pt x="1858822" y="2455109"/>
                    </a:cubicBezTo>
                    <a:cubicBezTo>
                      <a:pt x="1287860" y="2675054"/>
                      <a:pt x="641238" y="2456619"/>
                      <a:pt x="320619" y="1935489"/>
                    </a:cubicBezTo>
                    <a:cubicBezTo>
                      <a:pt x="0" y="1414359"/>
                      <a:pt x="96542" y="738700"/>
                      <a:pt x="550275" y="328214"/>
                    </a:cubicBezTo>
                    <a:lnTo>
                      <a:pt x="976286" y="799107"/>
                    </a:lnTo>
                    <a:cubicBezTo>
                      <a:pt x="749419" y="1004350"/>
                      <a:pt x="701148" y="1342179"/>
                      <a:pt x="861458" y="1602744"/>
                    </a:cubicBezTo>
                    <a:cubicBezTo>
                      <a:pt x="1021767" y="1863309"/>
                      <a:pt x="1345078" y="1972527"/>
                      <a:pt x="1630559" y="1862555"/>
                    </a:cubicBezTo>
                    <a:cubicBezTo>
                      <a:pt x="1916040" y="1752582"/>
                      <a:pt x="2082523" y="1454686"/>
                      <a:pt x="2026595" y="1153912"/>
                    </a:cubicBezTo>
                    <a:cubicBezTo>
                      <a:pt x="1970666" y="853138"/>
                      <a:pt x="1708226" y="635000"/>
                      <a:pt x="1402296" y="635000"/>
                    </a:cubicBez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371974" y="0"/>
                <a:ext cx="897962" cy="820987"/>
              </a:xfrm>
              <a:custGeom>
                <a:avLst/>
                <a:gdLst/>
                <a:ahLst/>
                <a:cxnLst/>
                <a:rect l="l" t="t" r="r" b="b"/>
                <a:pathLst>
                  <a:path w="897962" h="820987">
                    <a:moveTo>
                      <a:pt x="0" y="371974"/>
                    </a:moveTo>
                    <a:cubicBezTo>
                      <a:pt x="238140" y="133834"/>
                      <a:pt x="561118" y="34"/>
                      <a:pt x="897899" y="0"/>
                    </a:cubicBezTo>
                    <a:lnTo>
                      <a:pt x="897963" y="635000"/>
                    </a:lnTo>
                    <a:cubicBezTo>
                      <a:pt x="729572" y="635017"/>
                      <a:pt x="568083" y="701917"/>
                      <a:pt x="449013" y="820987"/>
                    </a:cubicBezTo>
                    <a:close/>
                  </a:path>
                </a:pathLst>
              </a:custGeom>
              <a:solidFill>
                <a:srgbClr val="FF567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1" name="Freeform 41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1B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9224763" y="3662422"/>
            <a:ext cx="784246" cy="784246"/>
            <a:chOff x="0" y="0"/>
            <a:chExt cx="1045662" cy="1045662"/>
          </a:xfrm>
        </p:grpSpPr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0" y="0"/>
              <a:ext cx="1045662" cy="1045662"/>
              <a:chOff x="0" y="0"/>
              <a:chExt cx="2540000" cy="254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270000" y="0"/>
                <a:ext cx="639310" cy="721324"/>
              </a:xfrm>
              <a:custGeom>
                <a:avLst/>
                <a:gdLst/>
                <a:ahLst/>
                <a:cxnLst/>
                <a:rect l="l" t="t" r="r" b="b"/>
                <a:pathLst>
                  <a:path w="639310" h="721324">
                    <a:moveTo>
                      <a:pt x="0" y="0"/>
                    </a:moveTo>
                    <a:cubicBezTo>
                      <a:pt x="224621" y="0"/>
                      <a:pt x="445224" y="59574"/>
                      <a:pt x="639310" y="172647"/>
                    </a:cubicBezTo>
                    <a:lnTo>
                      <a:pt x="319655" y="721324"/>
                    </a:lnTo>
                    <a:cubicBezTo>
                      <a:pt x="222612" y="664787"/>
                      <a:pt x="112311" y="635000"/>
                      <a:pt x="0" y="635000"/>
                    </a:cubicBez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-67490" y="0"/>
                <a:ext cx="2752259" cy="2655998"/>
              </a:xfrm>
              <a:custGeom>
                <a:avLst/>
                <a:gdLst/>
                <a:ahLst/>
                <a:cxnLst/>
                <a:rect l="l" t="t" r="r" b="b"/>
                <a:pathLst>
                  <a:path w="2752259" h="2655998">
                    <a:moveTo>
                      <a:pt x="1921157" y="142067"/>
                    </a:moveTo>
                    <a:cubicBezTo>
                      <a:pt x="2492128" y="437525"/>
                      <a:pt x="2752258" y="1113048"/>
                      <a:pt x="2526920" y="1715149"/>
                    </a:cubicBezTo>
                    <a:cubicBezTo>
                      <a:pt x="2301581" y="2317250"/>
                      <a:pt x="1661855" y="2655998"/>
                      <a:pt x="1037198" y="2503987"/>
                    </a:cubicBezTo>
                    <a:cubicBezTo>
                      <a:pt x="412541" y="2351977"/>
                      <a:pt x="0" y="1757158"/>
                      <a:pt x="76518" y="1118841"/>
                    </a:cubicBezTo>
                    <a:cubicBezTo>
                      <a:pt x="153036" y="480524"/>
                      <a:pt x="694476" y="64"/>
                      <a:pt x="1337363" y="0"/>
                    </a:cubicBezTo>
                    <a:lnTo>
                      <a:pt x="1337427" y="635000"/>
                    </a:lnTo>
                    <a:cubicBezTo>
                      <a:pt x="1015983" y="635032"/>
                      <a:pt x="745263" y="875262"/>
                      <a:pt x="707004" y="1194421"/>
                    </a:cubicBezTo>
                    <a:cubicBezTo>
                      <a:pt x="668745" y="1513579"/>
                      <a:pt x="875016" y="1810988"/>
                      <a:pt x="1187344" y="1886994"/>
                    </a:cubicBezTo>
                    <a:cubicBezTo>
                      <a:pt x="1499672" y="1962999"/>
                      <a:pt x="1819535" y="1793625"/>
                      <a:pt x="1932205" y="1492574"/>
                    </a:cubicBezTo>
                    <a:cubicBezTo>
                      <a:pt x="2044874" y="1191524"/>
                      <a:pt x="1914809" y="853762"/>
                      <a:pt x="1629323" y="706033"/>
                    </a:cubicBezTo>
                    <a:close/>
                  </a:path>
                </a:pathLst>
              </a:custGeom>
              <a:solidFill>
                <a:srgbClr val="FF567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46" name="Freeform 46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1B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47" name="Group 47"/>
          <p:cNvGrpSpPr/>
          <p:nvPr/>
        </p:nvGrpSpPr>
        <p:grpSpPr>
          <a:xfrm>
            <a:off x="10375162" y="3662422"/>
            <a:ext cx="784246" cy="784246"/>
            <a:chOff x="0" y="0"/>
            <a:chExt cx="1045662" cy="1045662"/>
          </a:xfrm>
        </p:grpSpPr>
        <p:grpSp>
          <p:nvGrpSpPr>
            <p:cNvPr id="48" name="Group 48"/>
            <p:cNvGrpSpPr>
              <a:grpSpLocks noChangeAspect="1"/>
            </p:cNvGrpSpPr>
            <p:nvPr/>
          </p:nvGrpSpPr>
          <p:grpSpPr>
            <a:xfrm>
              <a:off x="0" y="0"/>
              <a:ext cx="1045662" cy="1045662"/>
              <a:chOff x="0" y="0"/>
              <a:chExt cx="2540000" cy="25400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1270000" y="0"/>
                <a:ext cx="1225947" cy="1104203"/>
              </a:xfrm>
              <a:custGeom>
                <a:avLst/>
                <a:gdLst/>
                <a:ahLst/>
                <a:cxnLst/>
                <a:rect l="l" t="t" r="r" b="b"/>
                <a:pathLst>
                  <a:path w="1225947" h="1104203">
                    <a:moveTo>
                      <a:pt x="0" y="0"/>
                    </a:moveTo>
                    <a:cubicBezTo>
                      <a:pt x="573695" y="0"/>
                      <a:pt x="1076156" y="384611"/>
                      <a:pt x="1225947" y="938406"/>
                    </a:cubicBezTo>
                    <a:lnTo>
                      <a:pt x="612973" y="1104203"/>
                    </a:lnTo>
                    <a:cubicBezTo>
                      <a:pt x="538078" y="827305"/>
                      <a:pt x="286848" y="635000"/>
                      <a:pt x="0" y="635000"/>
                    </a:cubicBez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50" name="Freeform 50"/>
              <p:cNvSpPr/>
              <p:nvPr/>
            </p:nvSpPr>
            <p:spPr>
              <a:xfrm>
                <a:off x="-107849" y="0"/>
                <a:ext cx="2755707" cy="2620858"/>
              </a:xfrm>
              <a:custGeom>
                <a:avLst/>
                <a:gdLst/>
                <a:ahLst/>
                <a:cxnLst/>
                <a:rect l="l" t="t" r="r" b="b"/>
                <a:pathLst>
                  <a:path w="2755707" h="2620858">
                    <a:moveTo>
                      <a:pt x="2585691" y="877548"/>
                    </a:moveTo>
                    <a:cubicBezTo>
                      <a:pt x="2755708" y="1400806"/>
                      <a:pt x="2569463" y="1974031"/>
                      <a:pt x="2124362" y="2297433"/>
                    </a:cubicBezTo>
                    <a:cubicBezTo>
                      <a:pt x="1679261" y="2620835"/>
                      <a:pt x="1076539" y="2620858"/>
                      <a:pt x="631413" y="2297489"/>
                    </a:cubicBezTo>
                    <a:cubicBezTo>
                      <a:pt x="186287" y="1974120"/>
                      <a:pt x="0" y="1400909"/>
                      <a:pt x="169978" y="877639"/>
                    </a:cubicBezTo>
                    <a:cubicBezTo>
                      <a:pt x="339955" y="354369"/>
                      <a:pt x="827536" y="55"/>
                      <a:pt x="1377722" y="0"/>
                    </a:cubicBezTo>
                    <a:lnTo>
                      <a:pt x="1377786" y="635000"/>
                    </a:lnTo>
                    <a:cubicBezTo>
                      <a:pt x="1102693" y="635028"/>
                      <a:pt x="858902" y="812184"/>
                      <a:pt x="773913" y="1073820"/>
                    </a:cubicBezTo>
                    <a:cubicBezTo>
                      <a:pt x="688925" y="1335455"/>
                      <a:pt x="782068" y="1622060"/>
                      <a:pt x="1004631" y="1783744"/>
                    </a:cubicBezTo>
                    <a:cubicBezTo>
                      <a:pt x="1227194" y="1945429"/>
                      <a:pt x="1528555" y="1945417"/>
                      <a:pt x="1751105" y="1783717"/>
                    </a:cubicBezTo>
                    <a:cubicBezTo>
                      <a:pt x="1973656" y="1622015"/>
                      <a:pt x="2066778" y="1335403"/>
                      <a:pt x="1981770" y="1073774"/>
                    </a:cubicBezTo>
                    <a:close/>
                  </a:path>
                </a:pathLst>
              </a:custGeom>
              <a:solidFill>
                <a:srgbClr val="FF567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51" name="Freeform 51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1B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52" name="Group 52"/>
          <p:cNvGrpSpPr/>
          <p:nvPr/>
        </p:nvGrpSpPr>
        <p:grpSpPr>
          <a:xfrm>
            <a:off x="13779023" y="3662422"/>
            <a:ext cx="784246" cy="784246"/>
            <a:chOff x="0" y="0"/>
            <a:chExt cx="1045662" cy="1045662"/>
          </a:xfrm>
        </p:grpSpPr>
        <p:grpSp>
          <p:nvGrpSpPr>
            <p:cNvPr id="53" name="Group 53"/>
            <p:cNvGrpSpPr>
              <a:grpSpLocks noChangeAspect="1"/>
            </p:cNvGrpSpPr>
            <p:nvPr/>
          </p:nvGrpSpPr>
          <p:grpSpPr>
            <a:xfrm>
              <a:off x="0" y="0"/>
              <a:ext cx="1045662" cy="1045662"/>
              <a:chOff x="0" y="0"/>
              <a:chExt cx="2540000" cy="254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1270000" y="0"/>
                <a:ext cx="941786" cy="843990"/>
              </a:xfrm>
              <a:custGeom>
                <a:avLst/>
                <a:gdLst/>
                <a:ahLst/>
                <a:cxnLst/>
                <a:rect l="l" t="t" r="r" b="b"/>
                <a:pathLst>
                  <a:path w="941786" h="843990">
                    <a:moveTo>
                      <a:pt x="0" y="0"/>
                    </a:moveTo>
                    <a:cubicBezTo>
                      <a:pt x="358885" y="0"/>
                      <a:pt x="701016" y="151843"/>
                      <a:pt x="941786" y="417979"/>
                    </a:cubicBezTo>
                    <a:lnTo>
                      <a:pt x="470893" y="843990"/>
                    </a:lnTo>
                    <a:cubicBezTo>
                      <a:pt x="350508" y="710922"/>
                      <a:pt x="179443" y="635000"/>
                      <a:pt x="0" y="635000"/>
                    </a:cubicBezTo>
                    <a:close/>
                  </a:path>
                </a:pathLst>
              </a:custGeom>
              <a:solidFill>
                <a:srgbClr val="FF3A21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55" name="Freeform 55"/>
              <p:cNvSpPr/>
              <p:nvPr/>
            </p:nvSpPr>
            <p:spPr>
              <a:xfrm>
                <a:off x="-93771" y="0"/>
                <a:ext cx="2756347" cy="2675181"/>
              </a:xfrm>
              <a:custGeom>
                <a:avLst/>
                <a:gdLst/>
                <a:ahLst/>
                <a:cxnLst/>
                <a:rect l="l" t="t" r="r" b="b"/>
                <a:pathLst>
                  <a:path w="2756347" h="2675181">
                    <a:moveTo>
                      <a:pt x="2261797" y="371974"/>
                    </a:moveTo>
                    <a:cubicBezTo>
                      <a:pt x="2690213" y="800391"/>
                      <a:pt x="2756347" y="1471775"/>
                      <a:pt x="2419755" y="1975548"/>
                    </a:cubicBezTo>
                    <a:cubicBezTo>
                      <a:pt x="2083163" y="2479321"/>
                      <a:pt x="1437586" y="2675181"/>
                      <a:pt x="877822" y="2443351"/>
                    </a:cubicBezTo>
                    <a:cubicBezTo>
                      <a:pt x="318057" y="2211522"/>
                      <a:pt x="0" y="1616568"/>
                      <a:pt x="118155" y="1022329"/>
                    </a:cubicBezTo>
                    <a:cubicBezTo>
                      <a:pt x="236310" y="428089"/>
                      <a:pt x="757772" y="61"/>
                      <a:pt x="1363644" y="0"/>
                    </a:cubicBezTo>
                    <a:lnTo>
                      <a:pt x="1363708" y="635000"/>
                    </a:lnTo>
                    <a:cubicBezTo>
                      <a:pt x="1060771" y="635030"/>
                      <a:pt x="800041" y="849045"/>
                      <a:pt x="740963" y="1146164"/>
                    </a:cubicBezTo>
                    <a:cubicBezTo>
                      <a:pt x="681886" y="1443284"/>
                      <a:pt x="840914" y="1740761"/>
                      <a:pt x="1120796" y="1856676"/>
                    </a:cubicBezTo>
                    <a:cubicBezTo>
                      <a:pt x="1400679" y="1972590"/>
                      <a:pt x="1723467" y="1874660"/>
                      <a:pt x="1891763" y="1622774"/>
                    </a:cubicBezTo>
                    <a:cubicBezTo>
                      <a:pt x="2060059" y="1370887"/>
                      <a:pt x="2026992" y="1035195"/>
                      <a:pt x="1812784" y="820987"/>
                    </a:cubicBezTo>
                    <a:close/>
                  </a:path>
                </a:pathLst>
              </a:custGeom>
              <a:solidFill>
                <a:srgbClr val="FF5672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  <p:sp>
            <p:nvSpPr>
              <p:cNvPr id="56" name="Freeform 56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FF81B3"/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</p:grpSp>
      <p:grpSp>
        <p:nvGrpSpPr>
          <p:cNvPr id="57" name="Group 57"/>
          <p:cNvGrpSpPr/>
          <p:nvPr/>
        </p:nvGrpSpPr>
        <p:grpSpPr>
          <a:xfrm>
            <a:off x="10333054" y="3714858"/>
            <a:ext cx="894569" cy="3020419"/>
            <a:chOff x="0" y="0"/>
            <a:chExt cx="1192759" cy="4027226"/>
          </a:xfrm>
        </p:grpSpPr>
        <p:sp>
          <p:nvSpPr>
            <p:cNvPr id="58" name="TextBox 58"/>
            <p:cNvSpPr txBox="1"/>
            <p:nvPr/>
          </p:nvSpPr>
          <p:spPr>
            <a:xfrm>
              <a:off x="0" y="2511168"/>
              <a:ext cx="1192759" cy="1516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9"/>
                </a:lnSpc>
              </a:pPr>
              <a:r>
                <a:rPr lang="en-US" sz="1199" spc="59">
                  <a:solidFill>
                    <a:srgbClr val="5A3556"/>
                  </a:solidFill>
                  <a:latin typeface="+mj-lt"/>
                </a:rPr>
                <a:t>Part of a community (church, savings group)</a:t>
              </a:r>
            </a:p>
          </p:txBody>
        </p:sp>
        <p:grpSp>
          <p:nvGrpSpPr>
            <p:cNvPr id="59" name="Group 59"/>
            <p:cNvGrpSpPr/>
            <p:nvPr/>
          </p:nvGrpSpPr>
          <p:grpSpPr>
            <a:xfrm rot="5400000">
              <a:off x="-100906" y="1128149"/>
              <a:ext cx="1394571" cy="24604"/>
              <a:chOff x="0" y="0"/>
              <a:chExt cx="34882110" cy="6350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-16002" y="212852"/>
                <a:ext cx="34914114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34914114" h="209296">
                    <a:moveTo>
                      <a:pt x="34791306" y="9398"/>
                    </a:moveTo>
                    <a:lnTo>
                      <a:pt x="32602227" y="9398"/>
                    </a:lnTo>
                    <a:lnTo>
                      <a:pt x="23645784" y="9398"/>
                    </a:lnTo>
                    <a:lnTo>
                      <a:pt x="12778781" y="9398"/>
                    </a:lnTo>
                    <a:lnTo>
                      <a:pt x="3382459" y="9398"/>
                    </a:lnTo>
                    <a:cubicBezTo>
                      <a:pt x="1863508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2512818" y="199898"/>
                    </a:lnTo>
                    <a:lnTo>
                      <a:pt x="11469259" y="199898"/>
                    </a:lnTo>
                    <a:lnTo>
                      <a:pt x="22336263" y="199898"/>
                    </a:lnTo>
                    <a:lnTo>
                      <a:pt x="31732584" y="199898"/>
                    </a:lnTo>
                    <a:cubicBezTo>
                      <a:pt x="33251536" y="199898"/>
                      <a:pt x="34533114" y="209296"/>
                      <a:pt x="34780764" y="199898"/>
                    </a:cubicBezTo>
                    <a:cubicBezTo>
                      <a:pt x="34784320" y="199771"/>
                      <a:pt x="34787749" y="199898"/>
                      <a:pt x="34791306" y="199898"/>
                    </a:cubicBezTo>
                    <a:cubicBezTo>
                      <a:pt x="34913859" y="199898"/>
                      <a:pt x="34914114" y="9398"/>
                      <a:pt x="34791306" y="9398"/>
                    </a:cubicBezTo>
                    <a:close/>
                  </a:path>
                </a:pathLst>
              </a:custGeom>
              <a:solidFill>
                <a:srgbClr val="FF3A21">
                  <a:alpha val="19608"/>
                </a:srgbClr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45885" y="1773407"/>
              <a:ext cx="436443" cy="436443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6058" y="0"/>
              <a:ext cx="905832" cy="905832"/>
            </a:xfrm>
            <a:prstGeom prst="rect">
              <a:avLst/>
            </a:prstGeom>
          </p:spPr>
        </p:pic>
        <p:sp>
          <p:nvSpPr>
            <p:cNvPr id="63" name="TextBox 63"/>
            <p:cNvSpPr txBox="1"/>
            <p:nvPr/>
          </p:nvSpPr>
          <p:spPr>
            <a:xfrm>
              <a:off x="227573" y="307423"/>
              <a:ext cx="702800" cy="274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46"/>
                </a:lnSpc>
              </a:pPr>
              <a:r>
                <a:rPr lang="en-US" sz="1247" spc="37">
                  <a:solidFill>
                    <a:srgbClr val="E5243B"/>
                  </a:solidFill>
                  <a:latin typeface="+mj-lt"/>
                </a:rPr>
                <a:t>20%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493071" y="3714858"/>
            <a:ext cx="894569" cy="2327921"/>
            <a:chOff x="0" y="0"/>
            <a:chExt cx="1192759" cy="3103896"/>
          </a:xfrm>
        </p:grpSpPr>
        <p:sp>
          <p:nvSpPr>
            <p:cNvPr id="65" name="TextBox 65"/>
            <p:cNvSpPr txBox="1"/>
            <p:nvPr/>
          </p:nvSpPr>
          <p:spPr>
            <a:xfrm>
              <a:off x="0" y="2511169"/>
              <a:ext cx="1192759" cy="592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9"/>
                </a:lnSpc>
              </a:pPr>
              <a:r>
                <a:rPr lang="en-US" sz="1199" spc="59">
                  <a:solidFill>
                    <a:srgbClr val="5A3556"/>
                  </a:solidFill>
                  <a:latin typeface="+mj-lt"/>
                </a:rPr>
                <a:t>More influence</a:t>
              </a:r>
            </a:p>
          </p:txBody>
        </p:sp>
        <p:grpSp>
          <p:nvGrpSpPr>
            <p:cNvPr id="66" name="Group 66"/>
            <p:cNvGrpSpPr/>
            <p:nvPr/>
          </p:nvGrpSpPr>
          <p:grpSpPr>
            <a:xfrm rot="5400000">
              <a:off x="-124742" y="1128149"/>
              <a:ext cx="1394571" cy="24604"/>
              <a:chOff x="0" y="0"/>
              <a:chExt cx="34882110" cy="6350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-16002" y="212852"/>
                <a:ext cx="34914114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34914114" h="209296">
                    <a:moveTo>
                      <a:pt x="34791306" y="9398"/>
                    </a:moveTo>
                    <a:lnTo>
                      <a:pt x="32602227" y="9398"/>
                    </a:lnTo>
                    <a:lnTo>
                      <a:pt x="23645784" y="9398"/>
                    </a:lnTo>
                    <a:lnTo>
                      <a:pt x="12778781" y="9398"/>
                    </a:lnTo>
                    <a:lnTo>
                      <a:pt x="3382459" y="9398"/>
                    </a:lnTo>
                    <a:cubicBezTo>
                      <a:pt x="1863508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2512818" y="199898"/>
                    </a:lnTo>
                    <a:lnTo>
                      <a:pt x="11469259" y="199898"/>
                    </a:lnTo>
                    <a:lnTo>
                      <a:pt x="22336263" y="199898"/>
                    </a:lnTo>
                    <a:lnTo>
                      <a:pt x="31732584" y="199898"/>
                    </a:lnTo>
                    <a:cubicBezTo>
                      <a:pt x="33251536" y="199898"/>
                      <a:pt x="34533114" y="209296"/>
                      <a:pt x="34780764" y="199898"/>
                    </a:cubicBezTo>
                    <a:cubicBezTo>
                      <a:pt x="34784320" y="199771"/>
                      <a:pt x="34787749" y="199898"/>
                      <a:pt x="34791306" y="199898"/>
                    </a:cubicBezTo>
                    <a:cubicBezTo>
                      <a:pt x="34913859" y="199898"/>
                      <a:pt x="34914114" y="9398"/>
                      <a:pt x="34791306" y="9398"/>
                    </a:cubicBezTo>
                    <a:close/>
                  </a:path>
                </a:pathLst>
              </a:custGeom>
              <a:solidFill>
                <a:srgbClr val="FF3A21">
                  <a:alpha val="19608"/>
                </a:srgbClr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7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79790" y="1773407"/>
              <a:ext cx="436443" cy="436443"/>
            </a:xfrm>
            <a:prstGeom prst="rect">
              <a:avLst/>
            </a:prstGeom>
          </p:spPr>
        </p:pic>
        <p:pic>
          <p:nvPicPr>
            <p:cNvPr id="69" name="Picture 6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9336" y="0"/>
              <a:ext cx="905832" cy="905832"/>
            </a:xfrm>
            <a:prstGeom prst="rect">
              <a:avLst/>
            </a:prstGeom>
          </p:spPr>
        </p:pic>
        <p:sp>
          <p:nvSpPr>
            <p:cNvPr id="70" name="TextBox 70"/>
            <p:cNvSpPr txBox="1"/>
            <p:nvPr/>
          </p:nvSpPr>
          <p:spPr>
            <a:xfrm>
              <a:off x="194221" y="307423"/>
              <a:ext cx="804316" cy="274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46"/>
                </a:lnSpc>
              </a:pPr>
              <a:r>
                <a:rPr lang="en-US" sz="1247" spc="37">
                  <a:solidFill>
                    <a:srgbClr val="E5243B">
                      <a:alpha val="69804"/>
                    </a:srgbClr>
                  </a:solidFill>
                  <a:latin typeface="+mj-lt"/>
                </a:rPr>
                <a:t>26.6</a:t>
              </a:r>
              <a:r>
                <a:rPr lang="en-US" sz="1247" u="none" spc="37">
                  <a:solidFill>
                    <a:srgbClr val="E5243B">
                      <a:alpha val="69804"/>
                    </a:srgbClr>
                  </a:solidFill>
                  <a:latin typeface="+mj-lt"/>
                </a:rPr>
                <a:t>%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2663865" y="3714858"/>
            <a:ext cx="894569" cy="2558754"/>
            <a:chOff x="0" y="0"/>
            <a:chExt cx="1192759" cy="3411672"/>
          </a:xfrm>
        </p:grpSpPr>
        <p:sp>
          <p:nvSpPr>
            <p:cNvPr id="72" name="TextBox 72"/>
            <p:cNvSpPr txBox="1"/>
            <p:nvPr/>
          </p:nvSpPr>
          <p:spPr>
            <a:xfrm>
              <a:off x="0" y="2511168"/>
              <a:ext cx="1192759" cy="900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9"/>
                </a:lnSpc>
              </a:pPr>
              <a:r>
                <a:rPr lang="en-US" sz="1199" spc="59">
                  <a:solidFill>
                    <a:srgbClr val="5A3556"/>
                  </a:solidFill>
                  <a:latin typeface="+mj-lt"/>
                </a:rPr>
                <a:t>Advice their relatives on finance </a:t>
              </a:r>
            </a:p>
          </p:txBody>
        </p:sp>
        <p:grpSp>
          <p:nvGrpSpPr>
            <p:cNvPr id="73" name="Group 73"/>
            <p:cNvGrpSpPr/>
            <p:nvPr/>
          </p:nvGrpSpPr>
          <p:grpSpPr>
            <a:xfrm rot="5400000">
              <a:off x="-115309" y="1282041"/>
              <a:ext cx="1394571" cy="24604"/>
              <a:chOff x="0" y="0"/>
              <a:chExt cx="34882110" cy="6350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-16002" y="212852"/>
                <a:ext cx="34914114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34914114" h="209296">
                    <a:moveTo>
                      <a:pt x="34791306" y="9398"/>
                    </a:moveTo>
                    <a:lnTo>
                      <a:pt x="32602227" y="9398"/>
                    </a:lnTo>
                    <a:lnTo>
                      <a:pt x="23645784" y="9398"/>
                    </a:lnTo>
                    <a:lnTo>
                      <a:pt x="12778781" y="9398"/>
                    </a:lnTo>
                    <a:lnTo>
                      <a:pt x="3382459" y="9398"/>
                    </a:lnTo>
                    <a:cubicBezTo>
                      <a:pt x="1863508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2512818" y="199898"/>
                    </a:lnTo>
                    <a:lnTo>
                      <a:pt x="11469259" y="199898"/>
                    </a:lnTo>
                    <a:lnTo>
                      <a:pt x="22336263" y="199898"/>
                    </a:lnTo>
                    <a:lnTo>
                      <a:pt x="31732584" y="199898"/>
                    </a:lnTo>
                    <a:cubicBezTo>
                      <a:pt x="33251536" y="199898"/>
                      <a:pt x="34533114" y="209296"/>
                      <a:pt x="34780764" y="199898"/>
                    </a:cubicBezTo>
                    <a:cubicBezTo>
                      <a:pt x="34784320" y="199771"/>
                      <a:pt x="34787749" y="199898"/>
                      <a:pt x="34791306" y="199898"/>
                    </a:cubicBezTo>
                    <a:cubicBezTo>
                      <a:pt x="34913859" y="199898"/>
                      <a:pt x="34914114" y="9398"/>
                      <a:pt x="34791306" y="9398"/>
                    </a:cubicBezTo>
                    <a:close/>
                  </a:path>
                </a:pathLst>
              </a:custGeom>
              <a:solidFill>
                <a:srgbClr val="E5243B">
                  <a:alpha val="19608"/>
                </a:srgbClr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  <p:pic>
          <p:nvPicPr>
            <p:cNvPr id="75" name="Picture 7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45937" y="1773407"/>
              <a:ext cx="436443" cy="436443"/>
            </a:xfrm>
            <a:prstGeom prst="rect">
              <a:avLst/>
            </a:prstGeom>
          </p:spPr>
        </p:pic>
        <p:pic>
          <p:nvPicPr>
            <p:cNvPr id="76" name="Picture 7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9702" y="0"/>
              <a:ext cx="905832" cy="905832"/>
            </a:xfrm>
            <a:prstGeom prst="rect">
              <a:avLst/>
            </a:prstGeom>
          </p:spPr>
        </p:pic>
        <p:sp>
          <p:nvSpPr>
            <p:cNvPr id="77" name="TextBox 77"/>
            <p:cNvSpPr txBox="1"/>
            <p:nvPr/>
          </p:nvSpPr>
          <p:spPr>
            <a:xfrm>
              <a:off x="136021" y="307423"/>
              <a:ext cx="804316" cy="274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46"/>
                </a:lnSpc>
              </a:pPr>
              <a:r>
                <a:rPr lang="en-US" sz="1247" spc="37">
                  <a:solidFill>
                    <a:srgbClr val="E5243B"/>
                  </a:solidFill>
                  <a:latin typeface="+mj-lt"/>
                </a:rPr>
                <a:t>33.3</a:t>
              </a:r>
              <a:r>
                <a:rPr lang="en-US" sz="1247" u="none" spc="37">
                  <a:solidFill>
                    <a:srgbClr val="E5243B"/>
                  </a:solidFill>
                  <a:latin typeface="+mj-lt"/>
                </a:rPr>
                <a:t>%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 rot="5400000">
            <a:off x="7991827" y="4915507"/>
            <a:ext cx="1045928" cy="18453"/>
            <a:chOff x="0" y="0"/>
            <a:chExt cx="34882110" cy="635000"/>
          </a:xfrm>
        </p:grpSpPr>
        <p:sp>
          <p:nvSpPr>
            <p:cNvPr id="79" name="Freeform 79"/>
            <p:cNvSpPr/>
            <p:nvPr/>
          </p:nvSpPr>
          <p:spPr>
            <a:xfrm>
              <a:off x="-16002" y="212852"/>
              <a:ext cx="34914114" cy="209296"/>
            </a:xfrm>
            <a:custGeom>
              <a:avLst/>
              <a:gdLst/>
              <a:ahLst/>
              <a:cxnLst/>
              <a:rect l="l" t="t" r="r" b="b"/>
              <a:pathLst>
                <a:path w="34914114" h="209296">
                  <a:moveTo>
                    <a:pt x="34791306" y="9398"/>
                  </a:moveTo>
                  <a:lnTo>
                    <a:pt x="32602227" y="9398"/>
                  </a:lnTo>
                  <a:lnTo>
                    <a:pt x="23645784" y="9398"/>
                  </a:lnTo>
                  <a:lnTo>
                    <a:pt x="12778781" y="9398"/>
                  </a:lnTo>
                  <a:lnTo>
                    <a:pt x="3382459" y="9398"/>
                  </a:lnTo>
                  <a:cubicBezTo>
                    <a:pt x="186350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512818" y="199898"/>
                  </a:lnTo>
                  <a:lnTo>
                    <a:pt x="11469259" y="199898"/>
                  </a:lnTo>
                  <a:lnTo>
                    <a:pt x="22336263" y="199898"/>
                  </a:lnTo>
                  <a:lnTo>
                    <a:pt x="31732584" y="199898"/>
                  </a:lnTo>
                  <a:cubicBezTo>
                    <a:pt x="33251536" y="199898"/>
                    <a:pt x="34533114" y="209296"/>
                    <a:pt x="34780764" y="199898"/>
                  </a:cubicBezTo>
                  <a:cubicBezTo>
                    <a:pt x="34784320" y="199771"/>
                    <a:pt x="34787749" y="199898"/>
                    <a:pt x="34791306" y="199898"/>
                  </a:cubicBezTo>
                  <a:cubicBezTo>
                    <a:pt x="34913859" y="199898"/>
                    <a:pt x="34914114" y="9398"/>
                    <a:pt x="34791306" y="9398"/>
                  </a:cubicBezTo>
                  <a:close/>
                </a:path>
              </a:pathLst>
            </a:custGeom>
            <a:solidFill>
              <a:srgbClr val="E5243B">
                <a:alpha val="19608"/>
              </a:srgbClr>
            </a:solidFill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80" name="TextBox 80"/>
          <p:cNvSpPr txBox="1"/>
          <p:nvPr/>
        </p:nvSpPr>
        <p:spPr>
          <a:xfrm>
            <a:off x="8079901" y="5591105"/>
            <a:ext cx="894569" cy="90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199" spc="59">
                <a:solidFill>
                  <a:srgbClr val="5A3556"/>
                </a:solidFill>
                <a:latin typeface="+mj-lt"/>
              </a:rPr>
              <a:t>More confident to voice their opinion</a:t>
            </a:r>
          </a:p>
        </p:txBody>
      </p:sp>
      <p:pic>
        <p:nvPicPr>
          <p:cNvPr id="81" name="Picture 8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47993" y="5075189"/>
            <a:ext cx="327332" cy="327332"/>
          </a:xfrm>
          <a:prstGeom prst="rect">
            <a:avLst/>
          </a:prstGeom>
        </p:spPr>
      </p:pic>
      <p:pic>
        <p:nvPicPr>
          <p:cNvPr id="82" name="Picture 8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50053" y="3745133"/>
            <a:ext cx="679374" cy="679374"/>
          </a:xfrm>
          <a:prstGeom prst="rect">
            <a:avLst/>
          </a:prstGeom>
        </p:spPr>
      </p:pic>
      <p:sp>
        <p:nvSpPr>
          <p:cNvPr id="83" name="TextBox 83"/>
          <p:cNvSpPr txBox="1"/>
          <p:nvPr/>
        </p:nvSpPr>
        <p:spPr>
          <a:xfrm>
            <a:off x="8199081" y="3974973"/>
            <a:ext cx="581318" cy="20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46"/>
              </a:lnSpc>
            </a:pPr>
            <a:r>
              <a:rPr lang="en-US" sz="1247" spc="37">
                <a:solidFill>
                  <a:srgbClr val="E30613"/>
                </a:solidFill>
                <a:latin typeface="+mj-lt"/>
              </a:rPr>
              <a:t>94,6</a:t>
            </a:r>
            <a:r>
              <a:rPr lang="en-US" sz="1247" u="none" spc="37">
                <a:solidFill>
                  <a:srgbClr val="E30613"/>
                </a:solidFill>
                <a:latin typeface="+mj-lt"/>
              </a:rPr>
              <a:t>%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9190835" y="3714858"/>
            <a:ext cx="894569" cy="2789585"/>
            <a:chOff x="0" y="0"/>
            <a:chExt cx="1192759" cy="3719448"/>
          </a:xfrm>
        </p:grpSpPr>
        <p:sp>
          <p:nvSpPr>
            <p:cNvPr id="85" name="TextBox 85"/>
            <p:cNvSpPr txBox="1"/>
            <p:nvPr/>
          </p:nvSpPr>
          <p:spPr>
            <a:xfrm>
              <a:off x="0" y="2511168"/>
              <a:ext cx="1192759" cy="1208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9"/>
                </a:lnSpc>
              </a:pPr>
              <a:r>
                <a:rPr lang="en-US" sz="1199" spc="59">
                  <a:solidFill>
                    <a:srgbClr val="5A3556"/>
                  </a:solidFill>
                  <a:latin typeface="+mj-lt"/>
                </a:rPr>
                <a:t>Group leader through the group loan</a:t>
              </a:r>
            </a:p>
          </p:txBody>
        </p:sp>
        <p:grpSp>
          <p:nvGrpSpPr>
            <p:cNvPr id="86" name="Group 86"/>
            <p:cNvGrpSpPr/>
            <p:nvPr/>
          </p:nvGrpSpPr>
          <p:grpSpPr>
            <a:xfrm rot="5400000">
              <a:off x="-129218" y="1128149"/>
              <a:ext cx="1394571" cy="24604"/>
              <a:chOff x="0" y="0"/>
              <a:chExt cx="34882110" cy="6350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-16002" y="212852"/>
                <a:ext cx="34914114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34914114" h="209296">
                    <a:moveTo>
                      <a:pt x="34791306" y="9398"/>
                    </a:moveTo>
                    <a:lnTo>
                      <a:pt x="32602227" y="9398"/>
                    </a:lnTo>
                    <a:lnTo>
                      <a:pt x="23645784" y="9398"/>
                    </a:lnTo>
                    <a:lnTo>
                      <a:pt x="12778781" y="9398"/>
                    </a:lnTo>
                    <a:lnTo>
                      <a:pt x="3382459" y="9398"/>
                    </a:lnTo>
                    <a:cubicBezTo>
                      <a:pt x="1863508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2512818" y="199898"/>
                    </a:lnTo>
                    <a:lnTo>
                      <a:pt x="11469259" y="199898"/>
                    </a:lnTo>
                    <a:lnTo>
                      <a:pt x="22336263" y="199898"/>
                    </a:lnTo>
                    <a:lnTo>
                      <a:pt x="31732584" y="199898"/>
                    </a:lnTo>
                    <a:cubicBezTo>
                      <a:pt x="33251536" y="199898"/>
                      <a:pt x="34533114" y="209296"/>
                      <a:pt x="34780764" y="199898"/>
                    </a:cubicBezTo>
                    <a:cubicBezTo>
                      <a:pt x="34784320" y="199771"/>
                      <a:pt x="34787749" y="199898"/>
                      <a:pt x="34791306" y="199898"/>
                    </a:cubicBezTo>
                    <a:cubicBezTo>
                      <a:pt x="34913859" y="199898"/>
                      <a:pt x="34914114" y="9398"/>
                      <a:pt x="34791306" y="9398"/>
                    </a:cubicBezTo>
                    <a:close/>
                  </a:path>
                </a:pathLst>
              </a:custGeom>
              <a:solidFill>
                <a:srgbClr val="FF3A21">
                  <a:alpha val="19608"/>
                </a:srgbClr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  <p:pic>
          <p:nvPicPr>
            <p:cNvPr id="88" name="Picture 88"/>
            <p:cNvPicPr>
              <a:picLocks noChangeAspect="1"/>
            </p:cNvPicPr>
            <p:nvPr/>
          </p:nvPicPr>
          <p:blipFill>
            <a:blip r:embed="rId7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72150" y="1773407"/>
              <a:ext cx="436443" cy="436443"/>
            </a:xfrm>
            <a:prstGeom prst="rect">
              <a:avLst/>
            </a:prstGeom>
          </p:spPr>
        </p:pic>
        <p:pic>
          <p:nvPicPr>
            <p:cNvPr id="89" name="Picture 8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5151" y="0"/>
              <a:ext cx="905832" cy="905832"/>
            </a:xfrm>
            <a:prstGeom prst="rect">
              <a:avLst/>
            </a:prstGeom>
          </p:spPr>
        </p:pic>
        <p:sp>
          <p:nvSpPr>
            <p:cNvPr id="90" name="TextBox 90"/>
            <p:cNvSpPr txBox="1"/>
            <p:nvPr/>
          </p:nvSpPr>
          <p:spPr>
            <a:xfrm>
              <a:off x="216668" y="307423"/>
              <a:ext cx="702800" cy="274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46"/>
                </a:lnSpc>
              </a:pPr>
              <a:r>
                <a:rPr lang="en-US" sz="1247" spc="37">
                  <a:solidFill>
                    <a:srgbClr val="E5243B">
                      <a:alpha val="69804"/>
                    </a:srgbClr>
                  </a:solidFill>
                  <a:latin typeface="+mj-lt"/>
                </a:rPr>
                <a:t>7.6%</a:t>
              </a: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13779023" y="3714858"/>
            <a:ext cx="894569" cy="2558753"/>
            <a:chOff x="0" y="0"/>
            <a:chExt cx="1192759" cy="3411672"/>
          </a:xfrm>
        </p:grpSpPr>
        <p:sp>
          <p:nvSpPr>
            <p:cNvPr id="92" name="TextBox 92"/>
            <p:cNvSpPr txBox="1"/>
            <p:nvPr/>
          </p:nvSpPr>
          <p:spPr>
            <a:xfrm>
              <a:off x="0" y="2511168"/>
              <a:ext cx="1192759" cy="900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9"/>
                </a:lnSpc>
              </a:pPr>
              <a:r>
                <a:rPr lang="en-US" sz="1199" spc="59">
                  <a:solidFill>
                    <a:srgbClr val="5A3556"/>
                  </a:solidFill>
                  <a:latin typeface="+mj-lt"/>
                </a:rPr>
                <a:t>No change: already confident</a:t>
              </a:r>
            </a:p>
          </p:txBody>
        </p:sp>
        <p:grpSp>
          <p:nvGrpSpPr>
            <p:cNvPr id="93" name="Group 93"/>
            <p:cNvGrpSpPr/>
            <p:nvPr/>
          </p:nvGrpSpPr>
          <p:grpSpPr>
            <a:xfrm rot="5400000">
              <a:off x="-174455" y="1128149"/>
              <a:ext cx="1394571" cy="24604"/>
              <a:chOff x="0" y="0"/>
              <a:chExt cx="34882110" cy="6350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-16002" y="212852"/>
                <a:ext cx="34914114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34914114" h="209296">
                    <a:moveTo>
                      <a:pt x="34791306" y="9398"/>
                    </a:moveTo>
                    <a:lnTo>
                      <a:pt x="32602227" y="9398"/>
                    </a:lnTo>
                    <a:lnTo>
                      <a:pt x="23645784" y="9398"/>
                    </a:lnTo>
                    <a:lnTo>
                      <a:pt x="12778781" y="9398"/>
                    </a:lnTo>
                    <a:lnTo>
                      <a:pt x="3382459" y="9398"/>
                    </a:lnTo>
                    <a:cubicBezTo>
                      <a:pt x="1863508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2512818" y="199898"/>
                    </a:lnTo>
                    <a:lnTo>
                      <a:pt x="11469259" y="199898"/>
                    </a:lnTo>
                    <a:lnTo>
                      <a:pt x="22336263" y="199898"/>
                    </a:lnTo>
                    <a:lnTo>
                      <a:pt x="31732584" y="199898"/>
                    </a:lnTo>
                    <a:cubicBezTo>
                      <a:pt x="33251536" y="199898"/>
                      <a:pt x="34533114" y="209296"/>
                      <a:pt x="34780764" y="199898"/>
                    </a:cubicBezTo>
                    <a:cubicBezTo>
                      <a:pt x="34784320" y="199771"/>
                      <a:pt x="34787749" y="199898"/>
                      <a:pt x="34791306" y="199898"/>
                    </a:cubicBezTo>
                    <a:cubicBezTo>
                      <a:pt x="34913859" y="199898"/>
                      <a:pt x="34914114" y="9398"/>
                      <a:pt x="34791306" y="9398"/>
                    </a:cubicBezTo>
                    <a:close/>
                  </a:path>
                </a:pathLst>
              </a:custGeom>
              <a:solidFill>
                <a:srgbClr val="FF3A21">
                  <a:alpha val="19608"/>
                </a:srgbClr>
              </a:solidFill>
            </p:spPr>
            <p:txBody>
              <a:bodyPr/>
              <a:lstStyle/>
              <a:p>
                <a:endParaRPr lang="fr-FR">
                  <a:latin typeface="+mj-lt"/>
                </a:endParaRPr>
              </a:p>
            </p:txBody>
          </p:sp>
        </p:grpSp>
        <p:pic>
          <p:nvPicPr>
            <p:cNvPr id="95" name="Picture 95"/>
            <p:cNvPicPr>
              <a:picLocks noChangeAspect="1"/>
            </p:cNvPicPr>
            <p:nvPr/>
          </p:nvPicPr>
          <p:blipFill>
            <a:blip r:embed="rId7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10368" y="1773407"/>
              <a:ext cx="436443" cy="436443"/>
            </a:xfrm>
            <a:prstGeom prst="rect">
              <a:avLst/>
            </a:prstGeom>
          </p:spPr>
        </p:pic>
        <p:pic>
          <p:nvPicPr>
            <p:cNvPr id="96" name="Picture 9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9915" y="0"/>
              <a:ext cx="905832" cy="905832"/>
            </a:xfrm>
            <a:prstGeom prst="rect">
              <a:avLst/>
            </a:prstGeom>
          </p:spPr>
        </p:pic>
        <p:sp>
          <p:nvSpPr>
            <p:cNvPr id="97" name="TextBox 97"/>
            <p:cNvSpPr txBox="1"/>
            <p:nvPr/>
          </p:nvSpPr>
          <p:spPr>
            <a:xfrm>
              <a:off x="171431" y="307423"/>
              <a:ext cx="702800" cy="274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46"/>
                </a:lnSpc>
              </a:pPr>
              <a:r>
                <a:rPr lang="en-US" sz="1247" spc="37">
                  <a:solidFill>
                    <a:srgbClr val="E5243B">
                      <a:alpha val="69804"/>
                    </a:srgbClr>
                  </a:solidFill>
                  <a:latin typeface="+mj-lt"/>
                </a:rPr>
                <a:t>5.4</a:t>
              </a:r>
              <a:r>
                <a:rPr lang="en-US" sz="1247" u="none" spc="37">
                  <a:solidFill>
                    <a:srgbClr val="E5243B">
                      <a:alpha val="69804"/>
                    </a:srgbClr>
                  </a:solidFill>
                  <a:latin typeface="+mj-lt"/>
                </a:rPr>
                <a:t>%</a:t>
              </a:r>
            </a:p>
          </p:txBody>
        </p:sp>
      </p:grpSp>
      <p:sp>
        <p:nvSpPr>
          <p:cNvPr id="98" name="AutoShape 98"/>
          <p:cNvSpPr/>
          <p:nvPr/>
        </p:nvSpPr>
        <p:spPr>
          <a:xfrm>
            <a:off x="8752027" y="10516170"/>
            <a:ext cx="5192640" cy="0"/>
          </a:xfrm>
          <a:prstGeom prst="line">
            <a:avLst/>
          </a:prstGeom>
          <a:ln w="47625" cap="flat">
            <a:solidFill>
              <a:srgbClr val="FFEDE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63469" y="3103456"/>
            <a:ext cx="335589" cy="1854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3923401" y="7613104"/>
            <a:ext cx="335589" cy="18541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355279" y="3913382"/>
            <a:ext cx="5903711" cy="240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3"/>
              </a:lnSpc>
            </a:pPr>
            <a:r>
              <a:rPr lang="en-US" sz="2700">
                <a:solidFill>
                  <a:srgbClr val="FF3A21"/>
                </a:solidFill>
                <a:latin typeface="+mj-lt"/>
              </a:rPr>
              <a:t>My husband was taking all the decisions, he was a little bit dominant. Now he gives me more space to voice my opinion. I am now the boss of the business so I take decisions with my husband.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60000" cy="125534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8CDE0D-8C0F-755B-08E5-E160EF3971D6}"/>
              </a:ext>
            </a:extLst>
          </p:cNvPr>
          <p:cNvSpPr/>
          <p:nvPr/>
        </p:nvSpPr>
        <p:spPr>
          <a:xfrm>
            <a:off x="9842500" y="1765300"/>
            <a:ext cx="34290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atin typeface="+mj-lt"/>
              </a:rPr>
              <a:t>Add</a:t>
            </a:r>
            <a:r>
              <a:rPr lang="fr-FR" sz="2000" dirty="0">
                <a:latin typeface="+mj-lt"/>
              </a:rPr>
              <a:t> verbatims </a:t>
            </a:r>
            <a:r>
              <a:rPr lang="fr-FR" sz="2000" dirty="0" err="1">
                <a:latin typeface="+mj-lt"/>
              </a:rPr>
              <a:t>from</a:t>
            </a:r>
            <a:r>
              <a:rPr lang="fr-FR" sz="2000" dirty="0">
                <a:latin typeface="+mj-lt"/>
              </a:rPr>
              <a:t> the </a:t>
            </a:r>
            <a:r>
              <a:rPr lang="fr-FR" sz="2000" dirty="0" err="1">
                <a:latin typeface="+mj-lt"/>
              </a:rPr>
              <a:t>surveys</a:t>
            </a:r>
            <a:r>
              <a:rPr lang="fr-FR" sz="2000" dirty="0">
                <a:latin typeface="+mj-lt"/>
              </a:rPr>
              <a:t>, in line </a:t>
            </a:r>
            <a:r>
              <a:rPr lang="fr-FR" sz="2000" dirty="0" err="1">
                <a:latin typeface="+mj-lt"/>
              </a:rPr>
              <a:t>with</a:t>
            </a:r>
            <a:r>
              <a:rPr lang="fr-FR" sz="2000" dirty="0">
                <a:latin typeface="+mj-lt"/>
              </a:rPr>
              <a:t> SDG </a:t>
            </a:r>
            <a:r>
              <a:rPr lang="fr-FR" sz="2000" dirty="0" err="1">
                <a:latin typeface="+mj-lt"/>
              </a:rPr>
              <a:t>target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1783</Words>
  <Application>Microsoft Office PowerPoint</Application>
  <PresentationFormat>Personnalisé</PresentationFormat>
  <Paragraphs>266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Clear Sans Regular</vt:lpstr>
      <vt:lpstr>Hammersmith One Bold</vt:lpstr>
      <vt:lpstr>Clear Sans Bold Bold</vt:lpstr>
      <vt:lpstr>Clear Sans Regular Bold</vt:lpstr>
      <vt:lpstr>Arial</vt:lpstr>
      <vt:lpstr>Calibri</vt:lpstr>
      <vt:lpstr>Clear Sans Regular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Version for MLF Malawi - SIQ Report</dc:title>
  <dc:creator>Jeanne Lecadre</dc:creator>
  <cp:lastModifiedBy>Célia Fernandez</cp:lastModifiedBy>
  <cp:revision>2</cp:revision>
  <dcterms:created xsi:type="dcterms:W3CDTF">2006-08-16T00:00:00Z</dcterms:created>
  <dcterms:modified xsi:type="dcterms:W3CDTF">2023-10-11T13:53:15Z</dcterms:modified>
  <dc:identifier>DAFK_kpK5go</dc:identifier>
</cp:coreProperties>
</file>